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7" r:id="rId3"/>
    <p:sldId id="268" r:id="rId4"/>
    <p:sldId id="270" r:id="rId5"/>
    <p:sldId id="271" r:id="rId6"/>
    <p:sldId id="272" r:id="rId7"/>
    <p:sldId id="273" r:id="rId8"/>
    <p:sldId id="269" r:id="rId9"/>
    <p:sldId id="274" r:id="rId10"/>
    <p:sldId id="275" r:id="rId11"/>
    <p:sldId id="278" r:id="rId12"/>
    <p:sldId id="279" r:id="rId13"/>
    <p:sldId id="280" r:id="rId14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9" userDrawn="1">
          <p15:clr>
            <a:srgbClr val="A4A3A4"/>
          </p15:clr>
        </p15:guide>
        <p15:guide id="2" pos="10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CF"/>
    <a:srgbClr val="D2D2D2"/>
    <a:srgbClr val="F0F0F1"/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964"/>
  </p:normalViewPr>
  <p:slideViewPr>
    <p:cSldViewPr snapToGrid="0" snapToObjects="1">
      <p:cViewPr varScale="1">
        <p:scale>
          <a:sx n="36" d="100"/>
          <a:sy n="36" d="100"/>
        </p:scale>
        <p:origin x="412" y="44"/>
      </p:cViewPr>
      <p:guideLst>
        <p:guide orient="horz" pos="1009"/>
        <p:guide pos="10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2526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>
            <a:extLst>
              <a:ext uri="{FF2B5EF4-FFF2-40B4-BE49-F238E27FC236}">
                <a16:creationId xmlns:a16="http://schemas.microsoft.com/office/drawing/2014/main" id="{97A0BBFD-BE52-4275-8E58-9B3987431B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F560FB1F-AB07-424E-9D17-4160B5CE5C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BAEED-E619-425B-9BDB-6B4058E0D9F0}" type="datetimeFigureOut">
              <a:rPr lang="et-EE" smtClean="0"/>
              <a:t>14.05.2025</a:t>
            </a:fld>
            <a:endParaRPr lang="et-EE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66399EF8-DC8D-4C96-9043-B4EA87B8C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4542D8AD-EE34-4C81-A8C1-4B12520C49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8237F-8627-4BAD-8868-4B5A48AB0A7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805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6403F-6E8E-4B4E-A5BE-262AC0B870FD}" type="datetimeFigureOut">
              <a:rPr lang="x-none" smtClean="0"/>
              <a:pPr/>
              <a:t>14.05.2025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E3A6B-F0FB-1741-BC1A-7F3C8F0F87B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1307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rcRect l="13685" r="13685"/>
          <a:stretch/>
        </p:blipFill>
        <p:spPr>
          <a:xfrm>
            <a:off x="12312167" y="-2"/>
            <a:ext cx="12056022" cy="13716002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621A80CF-1B64-0F47-BBD7-B879F0E4C3AB}"/>
              </a:ext>
            </a:extLst>
          </p:cNvPr>
          <p:cNvSpPr/>
          <p:nvPr userDrawn="1"/>
        </p:nvSpPr>
        <p:spPr>
          <a:xfrm rot="10800000">
            <a:off x="14225" y="-2"/>
            <a:ext cx="15339567" cy="13716003"/>
          </a:xfrm>
          <a:custGeom>
            <a:avLst/>
            <a:gdLst>
              <a:gd name="connsiteX0" fmla="*/ 2249367 w 15339567"/>
              <a:gd name="connsiteY0" fmla="*/ 0 h 13716003"/>
              <a:gd name="connsiteX1" fmla="*/ 15339567 w 15339567"/>
              <a:gd name="connsiteY1" fmla="*/ 0 h 13716003"/>
              <a:gd name="connsiteX2" fmla="*/ 15339567 w 15339567"/>
              <a:gd name="connsiteY2" fmla="*/ 13716003 h 13716003"/>
              <a:gd name="connsiteX3" fmla="*/ 2249364 w 15339567"/>
              <a:gd name="connsiteY3" fmla="*/ 13716003 h 13716003"/>
              <a:gd name="connsiteX4" fmla="*/ 1978464 w 15339567"/>
              <a:gd name="connsiteY4" fmla="*/ 13335051 h 13716003"/>
              <a:gd name="connsiteX5" fmla="*/ 0 w 15339567"/>
              <a:gd name="connsiteY5" fmla="*/ 6858003 h 13716003"/>
              <a:gd name="connsiteX6" fmla="*/ 1978464 w 15339567"/>
              <a:gd name="connsiteY6" fmla="*/ 380955 h 13716003"/>
              <a:gd name="connsiteX7" fmla="*/ 2249367 w 15339567"/>
              <a:gd name="connsiteY7" fmla="*/ 0 h 1371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39567" h="13716003">
                <a:moveTo>
                  <a:pt x="2249367" y="0"/>
                </a:moveTo>
                <a:lnTo>
                  <a:pt x="15339567" y="0"/>
                </a:lnTo>
                <a:lnTo>
                  <a:pt x="15339567" y="13716003"/>
                </a:lnTo>
                <a:lnTo>
                  <a:pt x="2249364" y="13716003"/>
                </a:lnTo>
                <a:lnTo>
                  <a:pt x="1978464" y="13335051"/>
                </a:lnTo>
                <a:cubicBezTo>
                  <a:pt x="729365" y="11486140"/>
                  <a:pt x="0" y="9257248"/>
                  <a:pt x="0" y="6858003"/>
                </a:cubicBezTo>
                <a:cubicBezTo>
                  <a:pt x="0" y="4458758"/>
                  <a:pt x="729365" y="2229866"/>
                  <a:pt x="1978464" y="380955"/>
                </a:cubicBezTo>
                <a:lnTo>
                  <a:pt x="22493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76291" y="6428922"/>
            <a:ext cx="12676523" cy="2159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GB" dirty="0" err="1"/>
              <a:t>Pealkiri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1676291" y="8588829"/>
            <a:ext cx="12676523" cy="2963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72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 err="1"/>
              <a:t>Alapealkiri</a:t>
            </a:r>
            <a:endParaRPr lang="en-GB" dirty="0"/>
          </a:p>
          <a:p>
            <a:pPr lvl="1"/>
            <a:r>
              <a:rPr lang="et-EE" dirty="0"/>
              <a:t>TEINE TASE</a:t>
            </a:r>
            <a:endParaRPr lang="en-GB" dirty="0"/>
          </a:p>
          <a:p>
            <a:pPr lvl="2"/>
            <a:r>
              <a:rPr lang="et-EE" dirty="0"/>
              <a:t>Kolmas tase</a:t>
            </a:r>
            <a:endParaRPr lang="en-GB" dirty="0"/>
          </a:p>
          <a:p>
            <a:pPr lvl="3"/>
            <a:r>
              <a:rPr lang="et-EE" dirty="0"/>
              <a:t>Neljas tase</a:t>
            </a:r>
            <a:endParaRPr lang="en-GB" dirty="0"/>
          </a:p>
          <a:p>
            <a:pPr lvl="4"/>
            <a:r>
              <a:rPr lang="et-EE" dirty="0"/>
              <a:t>Viies tase</a:t>
            </a:r>
            <a:endParaRPr lang="en-US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0A55DA64-08CC-1A4E-856B-2049F5D63C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21320" y="994198"/>
            <a:ext cx="6492590" cy="258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7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rcRect l="13105" r="13105"/>
          <a:stretch/>
        </p:blipFill>
        <p:spPr>
          <a:xfrm>
            <a:off x="6323308" y="1"/>
            <a:ext cx="18059103" cy="13715999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7185A86A-D62C-0F4B-A753-8ED9DD65CB41}"/>
              </a:ext>
            </a:extLst>
          </p:cNvPr>
          <p:cNvSpPr/>
          <p:nvPr userDrawn="1"/>
        </p:nvSpPr>
        <p:spPr>
          <a:xfrm>
            <a:off x="2" y="0"/>
            <a:ext cx="13342459" cy="13715999"/>
          </a:xfrm>
          <a:custGeom>
            <a:avLst/>
            <a:gdLst>
              <a:gd name="connsiteX0" fmla="*/ 12368016 w 13342459"/>
              <a:gd name="connsiteY0" fmla="*/ 0 h 13715999"/>
              <a:gd name="connsiteX1" fmla="*/ 13342457 w 13342459"/>
              <a:gd name="connsiteY1" fmla="*/ 0 h 13715999"/>
              <a:gd name="connsiteX2" fmla="*/ 13256564 w 13342459"/>
              <a:gd name="connsiteY2" fmla="*/ 90091 h 13715999"/>
              <a:gd name="connsiteX3" fmla="*/ 10641694 w 13342459"/>
              <a:gd name="connsiteY3" fmla="*/ 6857999 h 13715999"/>
              <a:gd name="connsiteX4" fmla="*/ 13256564 w 13342459"/>
              <a:gd name="connsiteY4" fmla="*/ 13625906 h 13715999"/>
              <a:gd name="connsiteX5" fmla="*/ 13342459 w 13342459"/>
              <a:gd name="connsiteY5" fmla="*/ 13715999 h 13715999"/>
              <a:gd name="connsiteX6" fmla="*/ 12370290 w 13342459"/>
              <a:gd name="connsiteY6" fmla="*/ 13715999 h 13715999"/>
              <a:gd name="connsiteX7" fmla="*/ 12056000 w 13342459"/>
              <a:gd name="connsiteY7" fmla="*/ 13316059 h 13715999"/>
              <a:gd name="connsiteX8" fmla="*/ 9911187 w 13342459"/>
              <a:gd name="connsiteY8" fmla="*/ 6856553 h 13715999"/>
              <a:gd name="connsiteX9" fmla="*/ 12056000 w 13342459"/>
              <a:gd name="connsiteY9" fmla="*/ 397046 h 13715999"/>
              <a:gd name="connsiteX10" fmla="*/ 0 w 13342459"/>
              <a:gd name="connsiteY10" fmla="*/ 0 h 13715999"/>
              <a:gd name="connsiteX11" fmla="*/ 11624150 w 13342459"/>
              <a:gd name="connsiteY11" fmla="*/ 0 h 13715999"/>
              <a:gd name="connsiteX12" fmla="*/ 11586484 w 13342459"/>
              <a:gd name="connsiteY12" fmla="*/ 47932 h 13715999"/>
              <a:gd name="connsiteX13" fmla="*/ 9325272 w 13342459"/>
              <a:gd name="connsiteY13" fmla="*/ 6858001 h 13715999"/>
              <a:gd name="connsiteX14" fmla="*/ 11586484 w 13342459"/>
              <a:gd name="connsiteY14" fmla="*/ 13668069 h 13715999"/>
              <a:gd name="connsiteX15" fmla="*/ 11624150 w 13342459"/>
              <a:gd name="connsiteY15" fmla="*/ 13715999 h 13715999"/>
              <a:gd name="connsiteX16" fmla="*/ 0 w 13342459"/>
              <a:gd name="connsiteY16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342459" h="13715999">
                <a:moveTo>
                  <a:pt x="12368016" y="0"/>
                </a:moveTo>
                <a:lnTo>
                  <a:pt x="13342457" y="0"/>
                </a:lnTo>
                <a:lnTo>
                  <a:pt x="13256564" y="90091"/>
                </a:lnTo>
                <a:cubicBezTo>
                  <a:pt x="11631900" y="1877618"/>
                  <a:pt x="10641694" y="4252171"/>
                  <a:pt x="10641694" y="6857999"/>
                </a:cubicBezTo>
                <a:cubicBezTo>
                  <a:pt x="10641694" y="9463826"/>
                  <a:pt x="11631900" y="11838378"/>
                  <a:pt x="13256564" y="13625906"/>
                </a:cubicBezTo>
                <a:lnTo>
                  <a:pt x="13342459" y="13715999"/>
                </a:lnTo>
                <a:lnTo>
                  <a:pt x="12370290" y="13715999"/>
                </a:lnTo>
                <a:lnTo>
                  <a:pt x="12056000" y="13316059"/>
                </a:lnTo>
                <a:cubicBezTo>
                  <a:pt x="10708920" y="11514801"/>
                  <a:pt x="9911187" y="9278837"/>
                  <a:pt x="9911187" y="6856553"/>
                </a:cubicBezTo>
                <a:cubicBezTo>
                  <a:pt x="9911187" y="4434269"/>
                  <a:pt x="10708920" y="2198304"/>
                  <a:pt x="12056000" y="397046"/>
                </a:cubicBezTo>
                <a:close/>
                <a:moveTo>
                  <a:pt x="0" y="0"/>
                </a:moveTo>
                <a:lnTo>
                  <a:pt x="11624150" y="0"/>
                </a:lnTo>
                <a:lnTo>
                  <a:pt x="11586484" y="47932"/>
                </a:lnTo>
                <a:cubicBezTo>
                  <a:pt x="10166297" y="1946945"/>
                  <a:pt x="9325272" y="4304259"/>
                  <a:pt x="9325272" y="6858001"/>
                </a:cubicBezTo>
                <a:cubicBezTo>
                  <a:pt x="9325272" y="9411745"/>
                  <a:pt x="10166297" y="11769056"/>
                  <a:pt x="11586484" y="13668069"/>
                </a:cubicBezTo>
                <a:lnTo>
                  <a:pt x="11624150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/>
              <a:t>                </a:t>
            </a:r>
            <a:endParaRPr lang="x-none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0A55DA64-08CC-1A4E-856B-2049F5D63C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21320" y="994198"/>
            <a:ext cx="6492590" cy="2585545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76291" y="6428922"/>
            <a:ext cx="12676523" cy="2159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GB" dirty="0" err="1"/>
              <a:t>Pealkiri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1676291" y="8588829"/>
            <a:ext cx="12676523" cy="2963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72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 err="1"/>
              <a:t>Alapealkiri</a:t>
            </a:r>
            <a:endParaRPr lang="en-GB" dirty="0"/>
          </a:p>
          <a:p>
            <a:pPr lvl="1"/>
            <a:r>
              <a:rPr lang="et-EE" dirty="0"/>
              <a:t>TEINE TASE</a:t>
            </a:r>
            <a:endParaRPr lang="en-GB" dirty="0"/>
          </a:p>
          <a:p>
            <a:pPr lvl="2"/>
            <a:r>
              <a:rPr lang="et-EE" dirty="0"/>
              <a:t>Kolmas tase</a:t>
            </a:r>
            <a:endParaRPr lang="en-GB" dirty="0"/>
          </a:p>
          <a:p>
            <a:pPr lvl="3"/>
            <a:r>
              <a:rPr lang="et-EE" dirty="0"/>
              <a:t>Neljas tase</a:t>
            </a:r>
            <a:endParaRPr lang="en-GB" dirty="0"/>
          </a:p>
          <a:p>
            <a:pPr lvl="4"/>
            <a:r>
              <a:rPr lang="et-EE" dirty="0"/>
              <a:t>Viies tase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47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94688" y="0"/>
            <a:ext cx="20587725" cy="13716000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E6CB2280-52EC-2D4F-842F-39C6C2C91500}"/>
              </a:ext>
            </a:extLst>
          </p:cNvPr>
          <p:cNvSpPr/>
          <p:nvPr userDrawn="1"/>
        </p:nvSpPr>
        <p:spPr>
          <a:xfrm>
            <a:off x="1" y="0"/>
            <a:ext cx="12633804" cy="13716000"/>
          </a:xfrm>
          <a:custGeom>
            <a:avLst/>
            <a:gdLst>
              <a:gd name="connsiteX0" fmla="*/ 0 w 12633804"/>
              <a:gd name="connsiteY0" fmla="*/ 0 h 13716000"/>
              <a:gd name="connsiteX1" fmla="*/ 12633804 w 12633804"/>
              <a:gd name="connsiteY1" fmla="*/ 0 h 13716000"/>
              <a:gd name="connsiteX2" fmla="*/ 12362901 w 12633804"/>
              <a:gd name="connsiteY2" fmla="*/ 380955 h 13716000"/>
              <a:gd name="connsiteX3" fmla="*/ 10384437 w 12633804"/>
              <a:gd name="connsiteY3" fmla="*/ 6858003 h 13716000"/>
              <a:gd name="connsiteX4" fmla="*/ 12362901 w 12633804"/>
              <a:gd name="connsiteY4" fmla="*/ 13335051 h 13716000"/>
              <a:gd name="connsiteX5" fmla="*/ 12633799 w 12633804"/>
              <a:gd name="connsiteY5" fmla="*/ 13716000 h 13716000"/>
              <a:gd name="connsiteX6" fmla="*/ 0 w 12633804"/>
              <a:gd name="connsiteY6" fmla="*/ 13716000 h 13716000"/>
              <a:gd name="connsiteX7" fmla="*/ 0 w 12633804"/>
              <a:gd name="connsiteY7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33804" h="13716000">
                <a:moveTo>
                  <a:pt x="0" y="0"/>
                </a:moveTo>
                <a:lnTo>
                  <a:pt x="12633804" y="0"/>
                </a:lnTo>
                <a:lnTo>
                  <a:pt x="12362901" y="380955"/>
                </a:lnTo>
                <a:cubicBezTo>
                  <a:pt x="11113802" y="2229866"/>
                  <a:pt x="10384437" y="4458758"/>
                  <a:pt x="10384437" y="6858003"/>
                </a:cubicBezTo>
                <a:cubicBezTo>
                  <a:pt x="10384437" y="9257248"/>
                  <a:pt x="11113802" y="11486140"/>
                  <a:pt x="12362901" y="13335051"/>
                </a:cubicBezTo>
                <a:lnTo>
                  <a:pt x="12633799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0A55DA64-08CC-1A4E-856B-2049F5D63C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21320" y="994198"/>
            <a:ext cx="6492590" cy="2585545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76291" y="6428922"/>
            <a:ext cx="12676523" cy="2159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GB" dirty="0" err="1"/>
              <a:t>Pealkiri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1676291" y="8588829"/>
            <a:ext cx="12676523" cy="2963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72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 err="1"/>
              <a:t>Alapealkiri</a:t>
            </a:r>
            <a:endParaRPr lang="en-GB" dirty="0"/>
          </a:p>
          <a:p>
            <a:pPr lvl="1"/>
            <a:r>
              <a:rPr lang="et-EE" dirty="0"/>
              <a:t>TEINE TASE</a:t>
            </a:r>
            <a:endParaRPr lang="en-GB" dirty="0"/>
          </a:p>
          <a:p>
            <a:pPr lvl="2"/>
            <a:r>
              <a:rPr lang="et-EE" dirty="0"/>
              <a:t>Kolmas tase</a:t>
            </a:r>
            <a:endParaRPr lang="en-GB" dirty="0"/>
          </a:p>
          <a:p>
            <a:pPr lvl="3"/>
            <a:r>
              <a:rPr lang="et-EE" dirty="0"/>
              <a:t>Neljas tase</a:t>
            </a:r>
            <a:endParaRPr lang="en-GB" dirty="0"/>
          </a:p>
          <a:p>
            <a:pPr lvl="4"/>
            <a:r>
              <a:rPr lang="et-EE" dirty="0"/>
              <a:t>Viies tase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47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65718" y="0"/>
            <a:ext cx="20585763" cy="13715999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46691" y="6365127"/>
            <a:ext cx="12676523" cy="2159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Pealkiri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6146691" y="8525034"/>
            <a:ext cx="12676523" cy="2963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Alapealkiri</a:t>
            </a:r>
            <a:endParaRPr lang="en-GB" dirty="0"/>
          </a:p>
          <a:p>
            <a:pPr lvl="1"/>
            <a:r>
              <a:rPr lang="et-EE" dirty="0"/>
              <a:t>Teine tase</a:t>
            </a:r>
            <a:endParaRPr lang="en-GB" dirty="0"/>
          </a:p>
          <a:p>
            <a:pPr lvl="2"/>
            <a:r>
              <a:rPr lang="et-EE" dirty="0"/>
              <a:t>Kolmas tase</a:t>
            </a:r>
            <a:endParaRPr lang="en-GB" dirty="0"/>
          </a:p>
          <a:p>
            <a:pPr lvl="3"/>
            <a:r>
              <a:rPr lang="et-EE" dirty="0"/>
              <a:t>Neljas tase</a:t>
            </a:r>
            <a:endParaRPr lang="en-GB" dirty="0"/>
          </a:p>
          <a:p>
            <a:pPr lvl="4"/>
            <a:r>
              <a:rPr lang="et-EE" dirty="0"/>
              <a:t>Viies tase</a:t>
            </a:r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94F8E98-AA10-5D4D-91C2-A446E48E405A}"/>
              </a:ext>
            </a:extLst>
          </p:cNvPr>
          <p:cNvSpPr/>
          <p:nvPr userDrawn="1"/>
        </p:nvSpPr>
        <p:spPr>
          <a:xfrm>
            <a:off x="17368700" y="-1"/>
            <a:ext cx="7013712" cy="13715999"/>
          </a:xfrm>
          <a:custGeom>
            <a:avLst/>
            <a:gdLst>
              <a:gd name="connsiteX0" fmla="*/ 1718310 w 7013712"/>
              <a:gd name="connsiteY0" fmla="*/ 0 h 13715999"/>
              <a:gd name="connsiteX1" fmla="*/ 7013712 w 7013712"/>
              <a:gd name="connsiteY1" fmla="*/ 0 h 13715999"/>
              <a:gd name="connsiteX2" fmla="*/ 7013712 w 7013712"/>
              <a:gd name="connsiteY2" fmla="*/ 13715999 h 13715999"/>
              <a:gd name="connsiteX3" fmla="*/ 1718310 w 7013712"/>
              <a:gd name="connsiteY3" fmla="*/ 13715999 h 13715999"/>
              <a:gd name="connsiteX4" fmla="*/ 1755976 w 7013712"/>
              <a:gd name="connsiteY4" fmla="*/ 13668067 h 13715999"/>
              <a:gd name="connsiteX5" fmla="*/ 4017188 w 7013712"/>
              <a:gd name="connsiteY5" fmla="*/ 6857998 h 13715999"/>
              <a:gd name="connsiteX6" fmla="*/ 1755976 w 7013712"/>
              <a:gd name="connsiteY6" fmla="*/ 47930 h 13715999"/>
              <a:gd name="connsiteX7" fmla="*/ 0 w 7013712"/>
              <a:gd name="connsiteY7" fmla="*/ 0 h 13715999"/>
              <a:gd name="connsiteX8" fmla="*/ 972170 w 7013712"/>
              <a:gd name="connsiteY8" fmla="*/ 0 h 13715999"/>
              <a:gd name="connsiteX9" fmla="*/ 1286460 w 7013712"/>
              <a:gd name="connsiteY9" fmla="*/ 399940 h 13715999"/>
              <a:gd name="connsiteX10" fmla="*/ 3431272 w 7013712"/>
              <a:gd name="connsiteY10" fmla="*/ 6859446 h 13715999"/>
              <a:gd name="connsiteX11" fmla="*/ 1286460 w 7013712"/>
              <a:gd name="connsiteY11" fmla="*/ 13318953 h 13715999"/>
              <a:gd name="connsiteX12" fmla="*/ 974444 w 7013712"/>
              <a:gd name="connsiteY12" fmla="*/ 13715999 h 13715999"/>
              <a:gd name="connsiteX13" fmla="*/ 4 w 7013712"/>
              <a:gd name="connsiteY13" fmla="*/ 13715999 h 13715999"/>
              <a:gd name="connsiteX14" fmla="*/ 85896 w 7013712"/>
              <a:gd name="connsiteY14" fmla="*/ 13625908 h 13715999"/>
              <a:gd name="connsiteX15" fmla="*/ 2700766 w 7013712"/>
              <a:gd name="connsiteY15" fmla="*/ 6858000 h 13715999"/>
              <a:gd name="connsiteX16" fmla="*/ 85896 w 7013712"/>
              <a:gd name="connsiteY16" fmla="*/ 90093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13712" h="13715999">
                <a:moveTo>
                  <a:pt x="1718310" y="0"/>
                </a:moveTo>
                <a:lnTo>
                  <a:pt x="7013712" y="0"/>
                </a:lnTo>
                <a:lnTo>
                  <a:pt x="7013712" y="13715999"/>
                </a:lnTo>
                <a:lnTo>
                  <a:pt x="1718310" y="13715999"/>
                </a:lnTo>
                <a:lnTo>
                  <a:pt x="1755976" y="13668067"/>
                </a:lnTo>
                <a:cubicBezTo>
                  <a:pt x="3176164" y="11769054"/>
                  <a:pt x="4017188" y="9411740"/>
                  <a:pt x="4017188" y="6857998"/>
                </a:cubicBezTo>
                <a:cubicBezTo>
                  <a:pt x="4017188" y="4304254"/>
                  <a:pt x="3176164" y="1946943"/>
                  <a:pt x="1755976" y="47930"/>
                </a:cubicBezTo>
                <a:close/>
                <a:moveTo>
                  <a:pt x="0" y="0"/>
                </a:moveTo>
                <a:lnTo>
                  <a:pt x="972170" y="0"/>
                </a:lnTo>
                <a:lnTo>
                  <a:pt x="1286460" y="399940"/>
                </a:lnTo>
                <a:cubicBezTo>
                  <a:pt x="2633540" y="2201198"/>
                  <a:pt x="3431272" y="4437162"/>
                  <a:pt x="3431272" y="6859446"/>
                </a:cubicBezTo>
                <a:cubicBezTo>
                  <a:pt x="3431272" y="9281730"/>
                  <a:pt x="2633540" y="11517695"/>
                  <a:pt x="1286460" y="13318953"/>
                </a:cubicBezTo>
                <a:lnTo>
                  <a:pt x="974444" y="13715999"/>
                </a:lnTo>
                <a:lnTo>
                  <a:pt x="4" y="13715999"/>
                </a:lnTo>
                <a:lnTo>
                  <a:pt x="85896" y="13625908"/>
                </a:lnTo>
                <a:cubicBezTo>
                  <a:pt x="1710560" y="11838381"/>
                  <a:pt x="2700766" y="9463828"/>
                  <a:pt x="2700766" y="6858000"/>
                </a:cubicBezTo>
                <a:cubicBezTo>
                  <a:pt x="2700766" y="4252173"/>
                  <a:pt x="1710560" y="1877622"/>
                  <a:pt x="85896" y="90093"/>
                </a:cubicBezTo>
                <a:close/>
              </a:path>
            </a:pathLst>
          </a:custGeom>
          <a:solidFill>
            <a:srgbClr val="007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60C872D-6201-AB4F-B462-959D8F797401}"/>
              </a:ext>
            </a:extLst>
          </p:cNvPr>
          <p:cNvGrpSpPr/>
          <p:nvPr userDrawn="1"/>
        </p:nvGrpSpPr>
        <p:grpSpPr>
          <a:xfrm>
            <a:off x="0" y="5934573"/>
            <a:ext cx="4678127" cy="2717692"/>
            <a:chOff x="929255" y="7304567"/>
            <a:chExt cx="1997785" cy="116058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E1F0EBF-3C71-E140-BF6D-0B149DF14788}"/>
                </a:ext>
              </a:extLst>
            </p:cNvPr>
            <p:cNvSpPr/>
            <p:nvPr/>
          </p:nvSpPr>
          <p:spPr>
            <a:xfrm>
              <a:off x="1766455" y="7304567"/>
              <a:ext cx="1160585" cy="1160585"/>
            </a:xfrm>
            <a:prstGeom prst="ellipse">
              <a:avLst/>
            </a:prstGeom>
            <a:solidFill>
              <a:srgbClr val="0073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3177472-D15C-5F43-9F0C-EC9297D551DE}"/>
                </a:ext>
              </a:extLst>
            </p:cNvPr>
            <p:cNvSpPr/>
            <p:nvPr/>
          </p:nvSpPr>
          <p:spPr>
            <a:xfrm>
              <a:off x="929255" y="7739443"/>
              <a:ext cx="1867733" cy="291374"/>
            </a:xfrm>
            <a:prstGeom prst="rect">
              <a:avLst/>
            </a:prstGeom>
            <a:solidFill>
              <a:srgbClr val="0073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301414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le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CC13DB22-40F4-F642-9764-857207AF4C06}"/>
              </a:ext>
            </a:extLst>
          </p:cNvPr>
          <p:cNvSpPr/>
          <p:nvPr userDrawn="1"/>
        </p:nvSpPr>
        <p:spPr>
          <a:xfrm rot="10800000">
            <a:off x="0" y="-2"/>
            <a:ext cx="15339567" cy="13716003"/>
          </a:xfrm>
          <a:custGeom>
            <a:avLst/>
            <a:gdLst>
              <a:gd name="connsiteX0" fmla="*/ 2249367 w 15339567"/>
              <a:gd name="connsiteY0" fmla="*/ 0 h 13716003"/>
              <a:gd name="connsiteX1" fmla="*/ 15339567 w 15339567"/>
              <a:gd name="connsiteY1" fmla="*/ 0 h 13716003"/>
              <a:gd name="connsiteX2" fmla="*/ 15339567 w 15339567"/>
              <a:gd name="connsiteY2" fmla="*/ 13716003 h 13716003"/>
              <a:gd name="connsiteX3" fmla="*/ 2249364 w 15339567"/>
              <a:gd name="connsiteY3" fmla="*/ 13716003 h 13716003"/>
              <a:gd name="connsiteX4" fmla="*/ 1978464 w 15339567"/>
              <a:gd name="connsiteY4" fmla="*/ 13335051 h 13716003"/>
              <a:gd name="connsiteX5" fmla="*/ 0 w 15339567"/>
              <a:gd name="connsiteY5" fmla="*/ 6858003 h 13716003"/>
              <a:gd name="connsiteX6" fmla="*/ 1978464 w 15339567"/>
              <a:gd name="connsiteY6" fmla="*/ 380955 h 13716003"/>
              <a:gd name="connsiteX7" fmla="*/ 2249367 w 15339567"/>
              <a:gd name="connsiteY7" fmla="*/ 0 h 1371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39567" h="13716003">
                <a:moveTo>
                  <a:pt x="2249367" y="0"/>
                </a:moveTo>
                <a:lnTo>
                  <a:pt x="15339567" y="0"/>
                </a:lnTo>
                <a:lnTo>
                  <a:pt x="15339567" y="13716003"/>
                </a:lnTo>
                <a:lnTo>
                  <a:pt x="2249364" y="13716003"/>
                </a:lnTo>
                <a:lnTo>
                  <a:pt x="1978464" y="13335051"/>
                </a:lnTo>
                <a:cubicBezTo>
                  <a:pt x="729365" y="11486140"/>
                  <a:pt x="0" y="9257248"/>
                  <a:pt x="0" y="6858003"/>
                </a:cubicBezTo>
                <a:cubicBezTo>
                  <a:pt x="0" y="4458758"/>
                  <a:pt x="729365" y="2229866"/>
                  <a:pt x="1978464" y="380955"/>
                </a:cubicBezTo>
                <a:lnTo>
                  <a:pt x="2249367" y="0"/>
                </a:lnTo>
                <a:close/>
              </a:path>
            </a:pathLst>
          </a:custGeom>
          <a:solidFill>
            <a:srgbClr val="F0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sp>
        <p:nvSpPr>
          <p:cNvPr id="5" name="Title Placeholder 12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4013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0"/>
            </a:lvl1pPr>
          </a:lstStyle>
          <a:p>
            <a:r>
              <a:rPr lang="en-US" dirty="0" err="1"/>
              <a:t>Pealkiri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idx="1" hasCustomPrompt="1"/>
          </p:nvPr>
        </p:nvSpPr>
        <p:spPr>
          <a:xfrm>
            <a:off x="1219200" y="3200400"/>
            <a:ext cx="21944013" cy="9051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Alapealkiri</a:t>
            </a:r>
            <a:endParaRPr lang="en-US" dirty="0"/>
          </a:p>
          <a:p>
            <a:pPr lvl="1"/>
            <a:r>
              <a:rPr lang="et-EE" dirty="0"/>
              <a:t>TEINE TASE</a:t>
            </a:r>
            <a:endParaRPr lang="en-US" dirty="0"/>
          </a:p>
          <a:p>
            <a:pPr lvl="2"/>
            <a:r>
              <a:rPr lang="et-EE" dirty="0"/>
              <a:t>Kolmas tase</a:t>
            </a:r>
            <a:endParaRPr lang="en-US" dirty="0"/>
          </a:p>
          <a:p>
            <a:pPr lvl="3"/>
            <a:r>
              <a:rPr lang="et-EE" dirty="0"/>
              <a:t>Neljas tase</a:t>
            </a:r>
            <a:endParaRPr lang="en-US" dirty="0"/>
          </a:p>
          <a:p>
            <a:pPr lvl="4"/>
            <a:r>
              <a:rPr lang="et-EE" dirty="0"/>
              <a:t>Viies tase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ä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rcRect l="14407" r="14407"/>
          <a:stretch/>
        </p:blipFill>
        <p:spPr>
          <a:xfrm>
            <a:off x="11349612" y="6465"/>
            <a:ext cx="13018577" cy="13716000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621A80CF-1B64-0F47-BBD7-B879F0E4C3AB}"/>
              </a:ext>
            </a:extLst>
          </p:cNvPr>
          <p:cNvSpPr/>
          <p:nvPr userDrawn="1"/>
        </p:nvSpPr>
        <p:spPr>
          <a:xfrm rot="10800000">
            <a:off x="14225" y="-2"/>
            <a:ext cx="15339567" cy="13716003"/>
          </a:xfrm>
          <a:custGeom>
            <a:avLst/>
            <a:gdLst>
              <a:gd name="connsiteX0" fmla="*/ 2249367 w 15339567"/>
              <a:gd name="connsiteY0" fmla="*/ 0 h 13716003"/>
              <a:gd name="connsiteX1" fmla="*/ 15339567 w 15339567"/>
              <a:gd name="connsiteY1" fmla="*/ 0 h 13716003"/>
              <a:gd name="connsiteX2" fmla="*/ 15339567 w 15339567"/>
              <a:gd name="connsiteY2" fmla="*/ 13716003 h 13716003"/>
              <a:gd name="connsiteX3" fmla="*/ 2249364 w 15339567"/>
              <a:gd name="connsiteY3" fmla="*/ 13716003 h 13716003"/>
              <a:gd name="connsiteX4" fmla="*/ 1978464 w 15339567"/>
              <a:gd name="connsiteY4" fmla="*/ 13335051 h 13716003"/>
              <a:gd name="connsiteX5" fmla="*/ 0 w 15339567"/>
              <a:gd name="connsiteY5" fmla="*/ 6858003 h 13716003"/>
              <a:gd name="connsiteX6" fmla="*/ 1978464 w 15339567"/>
              <a:gd name="connsiteY6" fmla="*/ 380955 h 13716003"/>
              <a:gd name="connsiteX7" fmla="*/ 2249367 w 15339567"/>
              <a:gd name="connsiteY7" fmla="*/ 0 h 1371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39567" h="13716003">
                <a:moveTo>
                  <a:pt x="2249367" y="0"/>
                </a:moveTo>
                <a:lnTo>
                  <a:pt x="15339567" y="0"/>
                </a:lnTo>
                <a:lnTo>
                  <a:pt x="15339567" y="13716003"/>
                </a:lnTo>
                <a:lnTo>
                  <a:pt x="2249364" y="13716003"/>
                </a:lnTo>
                <a:lnTo>
                  <a:pt x="1978464" y="13335051"/>
                </a:lnTo>
                <a:cubicBezTo>
                  <a:pt x="729365" y="11486140"/>
                  <a:pt x="0" y="9257248"/>
                  <a:pt x="0" y="6858003"/>
                </a:cubicBezTo>
                <a:cubicBezTo>
                  <a:pt x="0" y="4458758"/>
                  <a:pt x="729365" y="2229866"/>
                  <a:pt x="1978464" y="380955"/>
                </a:cubicBezTo>
                <a:lnTo>
                  <a:pt x="22493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76291" y="3317357"/>
            <a:ext cx="12676523" cy="2159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GB" dirty="0" err="1"/>
              <a:t>Pealkiri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1676291" y="5477264"/>
            <a:ext cx="12676523" cy="2963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7200"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 err="1"/>
              <a:t>Alapealkiri</a:t>
            </a:r>
            <a:endParaRPr lang="en-GB" dirty="0"/>
          </a:p>
          <a:p>
            <a:pPr lvl="1"/>
            <a:r>
              <a:rPr lang="et-EE" dirty="0"/>
              <a:t>TEINE TASE</a:t>
            </a:r>
            <a:endParaRPr lang="en-GB" dirty="0"/>
          </a:p>
          <a:p>
            <a:pPr lvl="2"/>
            <a:r>
              <a:rPr lang="et-EE" dirty="0"/>
              <a:t>Kolmas tase</a:t>
            </a:r>
            <a:endParaRPr lang="en-GB" dirty="0"/>
          </a:p>
          <a:p>
            <a:pPr lvl="3"/>
            <a:r>
              <a:rPr lang="et-EE" dirty="0"/>
              <a:t>Neljas tase</a:t>
            </a:r>
            <a:endParaRPr lang="en-GB" dirty="0"/>
          </a:p>
          <a:p>
            <a:pPr lvl="4"/>
            <a:r>
              <a:rPr lang="et-EE" dirty="0"/>
              <a:t>Viies tase</a:t>
            </a:r>
            <a:endParaRPr lang="en-US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0A55DA64-08CC-1A4E-856B-2049F5D63C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21320" y="9138741"/>
            <a:ext cx="6492590" cy="258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ä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rcRect l="10000" r="10000"/>
          <a:stretch/>
        </p:blipFill>
        <p:spPr>
          <a:xfrm>
            <a:off x="7907716" y="-12923"/>
            <a:ext cx="16474697" cy="13728923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621A80CF-1B64-0F47-BBD7-B879F0E4C3AB}"/>
              </a:ext>
            </a:extLst>
          </p:cNvPr>
          <p:cNvSpPr/>
          <p:nvPr userDrawn="1"/>
        </p:nvSpPr>
        <p:spPr>
          <a:xfrm rot="10800000">
            <a:off x="14225" y="-2"/>
            <a:ext cx="15339567" cy="13716003"/>
          </a:xfrm>
          <a:custGeom>
            <a:avLst/>
            <a:gdLst>
              <a:gd name="connsiteX0" fmla="*/ 2249367 w 15339567"/>
              <a:gd name="connsiteY0" fmla="*/ 0 h 13716003"/>
              <a:gd name="connsiteX1" fmla="*/ 15339567 w 15339567"/>
              <a:gd name="connsiteY1" fmla="*/ 0 h 13716003"/>
              <a:gd name="connsiteX2" fmla="*/ 15339567 w 15339567"/>
              <a:gd name="connsiteY2" fmla="*/ 13716003 h 13716003"/>
              <a:gd name="connsiteX3" fmla="*/ 2249364 w 15339567"/>
              <a:gd name="connsiteY3" fmla="*/ 13716003 h 13716003"/>
              <a:gd name="connsiteX4" fmla="*/ 1978464 w 15339567"/>
              <a:gd name="connsiteY4" fmla="*/ 13335051 h 13716003"/>
              <a:gd name="connsiteX5" fmla="*/ 0 w 15339567"/>
              <a:gd name="connsiteY5" fmla="*/ 6858003 h 13716003"/>
              <a:gd name="connsiteX6" fmla="*/ 1978464 w 15339567"/>
              <a:gd name="connsiteY6" fmla="*/ 380955 h 13716003"/>
              <a:gd name="connsiteX7" fmla="*/ 2249367 w 15339567"/>
              <a:gd name="connsiteY7" fmla="*/ 0 h 1371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39567" h="13716003">
                <a:moveTo>
                  <a:pt x="2249367" y="0"/>
                </a:moveTo>
                <a:lnTo>
                  <a:pt x="15339567" y="0"/>
                </a:lnTo>
                <a:lnTo>
                  <a:pt x="15339567" y="13716003"/>
                </a:lnTo>
                <a:lnTo>
                  <a:pt x="2249364" y="13716003"/>
                </a:lnTo>
                <a:lnTo>
                  <a:pt x="1978464" y="13335051"/>
                </a:lnTo>
                <a:cubicBezTo>
                  <a:pt x="729365" y="11486140"/>
                  <a:pt x="0" y="9257248"/>
                  <a:pt x="0" y="6858003"/>
                </a:cubicBezTo>
                <a:cubicBezTo>
                  <a:pt x="0" y="4458758"/>
                  <a:pt x="729365" y="2229866"/>
                  <a:pt x="1978464" y="380955"/>
                </a:cubicBezTo>
                <a:lnTo>
                  <a:pt x="22493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76291" y="3317357"/>
            <a:ext cx="12676523" cy="2159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GB" dirty="0" err="1"/>
              <a:t>Pealkiri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1676291" y="5477264"/>
            <a:ext cx="12676523" cy="2963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7200"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 err="1"/>
              <a:t>Alapealkiri</a:t>
            </a:r>
            <a:endParaRPr lang="en-GB" dirty="0"/>
          </a:p>
          <a:p>
            <a:pPr lvl="1"/>
            <a:r>
              <a:rPr lang="et-EE" dirty="0"/>
              <a:t>TEINE TASE</a:t>
            </a:r>
            <a:endParaRPr lang="en-GB" dirty="0"/>
          </a:p>
          <a:p>
            <a:pPr lvl="2"/>
            <a:r>
              <a:rPr lang="et-EE" dirty="0"/>
              <a:t>Kolmas tase</a:t>
            </a:r>
            <a:endParaRPr lang="en-GB" dirty="0"/>
          </a:p>
          <a:p>
            <a:pPr lvl="3"/>
            <a:r>
              <a:rPr lang="et-EE" dirty="0"/>
              <a:t>Neljas tase</a:t>
            </a:r>
            <a:endParaRPr lang="en-GB" dirty="0"/>
          </a:p>
          <a:p>
            <a:pPr lvl="4"/>
            <a:r>
              <a:rPr lang="et-EE" dirty="0"/>
              <a:t>Viies tase</a:t>
            </a:r>
            <a:endParaRPr lang="en-US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0A55DA64-08CC-1A4E-856B-2049F5D63C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21320" y="9138741"/>
            <a:ext cx="6492590" cy="258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16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4013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Pealkiri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4013" cy="9051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Alapealkiri</a:t>
            </a:r>
            <a:endParaRPr lang="en-US" dirty="0"/>
          </a:p>
          <a:p>
            <a:pPr lvl="1"/>
            <a:r>
              <a:rPr lang="et-EE" dirty="0"/>
              <a:t>TEINE TASE</a:t>
            </a:r>
            <a:endParaRPr lang="en-US" dirty="0"/>
          </a:p>
          <a:p>
            <a:pPr lvl="2"/>
            <a:r>
              <a:rPr lang="et-EE" dirty="0"/>
              <a:t>Kolmas tase</a:t>
            </a:r>
            <a:endParaRPr lang="en-US" dirty="0"/>
          </a:p>
          <a:p>
            <a:pPr lvl="3"/>
            <a:r>
              <a:rPr lang="et-EE" dirty="0"/>
              <a:t>Neljas tase</a:t>
            </a:r>
            <a:endParaRPr lang="en-US" dirty="0"/>
          </a:p>
          <a:p>
            <a:pPr lvl="4"/>
            <a:r>
              <a:rPr lang="et-EE" dirty="0"/>
              <a:t>Viies tase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8" r:id="rId4"/>
    <p:sldLayoutId id="2147483670" r:id="rId5"/>
    <p:sldLayoutId id="2147483671" r:id="rId6"/>
    <p:sldLayoutId id="2147483672" r:id="rId7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15000" b="1" kern="1200">
          <a:solidFill>
            <a:schemeClr val="tx1"/>
          </a:solidFill>
          <a:latin typeface="Raleway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Tx/>
        <a:buNone/>
        <a:defRPr sz="7200" b="0" kern="1200">
          <a:solidFill>
            <a:schemeClr val="tx1"/>
          </a:solidFill>
          <a:latin typeface="Raleway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Tx/>
        <a:buNone/>
        <a:defRPr sz="4800" b="1" kern="1200" spc="0">
          <a:solidFill>
            <a:srgbClr val="0073CF"/>
          </a:solidFill>
          <a:latin typeface="Raleway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Tx/>
        <a:buNone/>
        <a:defRPr sz="4000" b="1" kern="1200">
          <a:solidFill>
            <a:schemeClr val="tx1"/>
          </a:solidFill>
          <a:latin typeface="Raleway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Tx/>
        <a:buNone/>
        <a:defRPr sz="3600" b="1" kern="1200">
          <a:solidFill>
            <a:schemeClr val="tx1"/>
          </a:solidFill>
          <a:latin typeface="Raleway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Tx/>
        <a:buNone/>
        <a:defRPr sz="3600" b="1" kern="1200">
          <a:solidFill>
            <a:schemeClr val="tx1"/>
          </a:solidFill>
          <a:latin typeface="Raleway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291" y="5564399"/>
            <a:ext cx="12676523" cy="2159907"/>
          </a:xfrm>
        </p:spPr>
        <p:txBody>
          <a:bodyPr/>
          <a:lstStyle/>
          <a:p>
            <a:br>
              <a:rPr lang="et-EE" sz="8800" dirty="0"/>
            </a:br>
            <a:br>
              <a:rPr lang="et-EE" sz="8800" dirty="0"/>
            </a:br>
            <a:r>
              <a:rPr lang="et-EE" sz="8800" dirty="0"/>
              <a:t>Tarbijate kaebustest, kaebuste lahendamisest, järelevalvest ja nõuetest</a:t>
            </a:r>
            <a:endParaRPr lang="en-US" sz="8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87920-81CF-A45D-F5C3-B09A577BA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2470E9-4D49-4404-87B2-8BD512DEC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Üldised nõuded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72574D6-73B3-88B1-FEC1-80A953750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1143000" lvl="0" indent="-1143000">
              <a:lnSpc>
                <a:spcPct val="120000"/>
              </a:lnSpc>
              <a:buFontTx/>
              <a:buChar char="-"/>
            </a:pPr>
            <a:r>
              <a:rPr lang="et-EE" sz="13100" b="1" dirty="0"/>
              <a:t>Turismiseadus</a:t>
            </a:r>
            <a:r>
              <a:rPr lang="et-EE" sz="13100" dirty="0"/>
              <a:t>.</a:t>
            </a:r>
          </a:p>
          <a:p>
            <a:pPr marL="0" lvl="0" indent="0">
              <a:lnSpc>
                <a:spcPct val="120000"/>
              </a:lnSpc>
            </a:pPr>
            <a:r>
              <a:rPr lang="et-EE" sz="13100" dirty="0"/>
              <a:t>Majutusteenuse osutajal peavad olema </a:t>
            </a:r>
            <a:r>
              <a:rPr lang="et-EE" sz="13100" b="1" dirty="0"/>
              <a:t>teenuse osutamiseks sobivad, ohutud ja turvalised hooned, ruumid, sisustus ja maa-ala</a:t>
            </a:r>
            <a:r>
              <a:rPr lang="et-EE" sz="13100" dirty="0"/>
              <a:t>.</a:t>
            </a:r>
          </a:p>
          <a:p>
            <a:pPr marL="0" lvl="0" indent="0">
              <a:lnSpc>
                <a:spcPct val="120000"/>
              </a:lnSpc>
            </a:pPr>
            <a:r>
              <a:rPr lang="et-EE" sz="13100" dirty="0"/>
              <a:t>Majutusteenuse osutaja tagab majutusettevõtte           liigi </a:t>
            </a:r>
            <a:r>
              <a:rPr lang="et-EE" sz="13100" b="1" dirty="0"/>
              <a:t>eripära arvestavad majutus- ja     </a:t>
            </a:r>
            <a:r>
              <a:rPr lang="et-EE" sz="13100" b="1" dirty="0" err="1"/>
              <a:t>puhkevõimalused</a:t>
            </a:r>
            <a:r>
              <a:rPr lang="et-EE" sz="13100" dirty="0"/>
              <a:t> ning </a:t>
            </a:r>
            <a:r>
              <a:rPr lang="et-EE" sz="13100" b="1" dirty="0"/>
              <a:t>piisavad hügieenitingimused</a:t>
            </a:r>
            <a:r>
              <a:rPr lang="et-EE" sz="13100" dirty="0"/>
              <a:t>.</a:t>
            </a:r>
          </a:p>
          <a:p>
            <a:pPr marL="0" lvl="0" indent="0">
              <a:lnSpc>
                <a:spcPct val="120000"/>
              </a:lnSpc>
            </a:pPr>
            <a:r>
              <a:rPr lang="et-EE" sz="13100" dirty="0"/>
              <a:t>- </a:t>
            </a:r>
            <a:r>
              <a:rPr lang="et-EE" sz="13100" b="1" dirty="0"/>
              <a:t>Määrus</a:t>
            </a:r>
            <a:r>
              <a:rPr lang="et-EE" sz="13100" dirty="0"/>
              <a:t> majutusteenuse osutamise nõuete kohta.</a:t>
            </a:r>
          </a:p>
          <a:p>
            <a:pPr marL="0" lvl="0" indent="0"/>
            <a:endParaRPr lang="et-EE" sz="13100" dirty="0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319FB3A6-17CA-19E7-69B6-8504F7EFD7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209353" y="7471377"/>
            <a:ext cx="4857750" cy="592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25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A45B6-F9DC-2E11-EEAE-010741E44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CD5D19-E87F-3515-4BF1-ED30E3C08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Erinõuded hotellile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447971-E9A6-8968-1E6B-C594CCA80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85800" indent="-685800">
              <a:buFontTx/>
              <a:buChar char="-"/>
            </a:pPr>
            <a:r>
              <a:rPr lang="et-EE" sz="6200" b="0" i="0" dirty="0">
                <a:solidFill>
                  <a:srgbClr val="202020"/>
                </a:solidFill>
                <a:effectLst/>
                <a:latin typeface="Raleway" pitchFamily="2" charset="-70"/>
              </a:rPr>
              <a:t>Hotelli majutusruumid peavad olema piisava puhkealaga ja varustatud privaatse pesemis- ja tualettruumiga.</a:t>
            </a:r>
          </a:p>
          <a:p>
            <a:pPr marL="685800" indent="-685800">
              <a:buFontTx/>
              <a:buChar char="-"/>
            </a:pPr>
            <a:r>
              <a:rPr lang="et-EE" sz="6200" b="0" i="0" dirty="0">
                <a:solidFill>
                  <a:srgbClr val="202020"/>
                </a:solidFill>
                <a:effectLst/>
                <a:latin typeface="Raleway" pitchFamily="2" charset="-70"/>
              </a:rPr>
              <a:t>Hotellis tuleb tagada rätikute ja voodipesu olemasolu majutusruumis, igapäevane majutusruumide koristamine ja voodite korrastamine, samuti lisapadja ja -teki tellimise võimalus.</a:t>
            </a:r>
          </a:p>
          <a:p>
            <a:pPr marL="685800" indent="-685800">
              <a:buFontTx/>
              <a:buChar char="-"/>
            </a:pPr>
            <a:r>
              <a:rPr lang="et-EE" sz="6200" b="0" i="0" dirty="0">
                <a:solidFill>
                  <a:srgbClr val="202020"/>
                </a:solidFill>
                <a:effectLst/>
                <a:latin typeface="Raleway" pitchFamily="2" charset="-70"/>
              </a:rPr>
              <a:t>Kui hotellis ei pakuta toitlustusteenust, tuleb tagada majutusteenuse kasutajale toidu valmistamise võimalus või teha kättesaadavaks info hommikusöögi võimaluste kohta hotelli vahetus läheduses.</a:t>
            </a:r>
          </a:p>
          <a:p>
            <a:pPr marL="0" lvl="0" indent="0"/>
            <a:endParaRPr lang="et-EE" sz="6200" dirty="0">
              <a:latin typeface="Raleway" pitchFamily="2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2694962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88C16-1148-956B-C282-2FDFC0D8C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F56956-7C4C-9513-3F6F-0A8530936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Erinõuded spaahotellile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C4D65B1-B519-8C9D-BC45-33673E3BE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t-EE" sz="6200" b="0" i="0" u="none" strike="noStrike" dirty="0">
                <a:effectLst/>
                <a:latin typeface="Raleway" pitchFamily="2" charset="-70"/>
              </a:rPr>
              <a:t>  1) vähemalt kaks erinevat massaažiteenust,</a:t>
            </a:r>
          </a:p>
          <a:p>
            <a:pPr>
              <a:lnSpc>
                <a:spcPct val="100000"/>
              </a:lnSpc>
            </a:pPr>
            <a:r>
              <a:rPr lang="et-EE" sz="6200" b="0" i="0" u="none" strike="noStrike" dirty="0">
                <a:effectLst/>
                <a:latin typeface="Raleway" pitchFamily="2" charset="-70"/>
              </a:rPr>
              <a:t>  2) vähemalt kaks erinevat veehoolitsust või basseini kasutamise võimalus;</a:t>
            </a:r>
          </a:p>
          <a:p>
            <a:pPr>
              <a:lnSpc>
                <a:spcPct val="100000"/>
              </a:lnSpc>
            </a:pPr>
            <a:r>
              <a:rPr lang="et-EE" sz="6200" b="0" i="0" u="none" strike="noStrike" dirty="0">
                <a:effectLst/>
                <a:latin typeface="Raleway" pitchFamily="2" charset="-70"/>
              </a:rPr>
              <a:t>  3) vähemalt 6-kohaline saun ja</a:t>
            </a:r>
          </a:p>
          <a:p>
            <a:pPr>
              <a:lnSpc>
                <a:spcPct val="100000"/>
              </a:lnSpc>
            </a:pPr>
            <a:r>
              <a:rPr lang="et-EE" sz="6200" b="0" i="0" u="none" strike="noStrike" dirty="0">
                <a:effectLst/>
                <a:latin typeface="Raleway" pitchFamily="2" charset="-70"/>
              </a:rPr>
              <a:t>  4) taastusravi tervishoiuteenuse osutamine tervishoiuteenuste korraldamise seaduse tähenduses või vähemalt kaks erinevat teenust järgmisest teenustest: juuksuri-, maniküüri-, pediküüri-, kosmeetika- või solaariumiteenus.</a:t>
            </a:r>
            <a:endParaRPr lang="et-EE" sz="6200" dirty="0">
              <a:latin typeface="Raleway" pitchFamily="2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1684175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4EE8F-5980-5A71-20DA-9DA3F6153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>
            <a:extLst>
              <a:ext uri="{FF2B5EF4-FFF2-40B4-BE49-F238E27FC236}">
                <a16:creationId xmlns:a16="http://schemas.microsoft.com/office/drawing/2014/main" id="{90924FED-AA6C-92BA-9548-83C3DC7CD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Aitäh!</a:t>
            </a:r>
          </a:p>
        </p:txBody>
      </p:sp>
    </p:spTree>
    <p:extLst>
      <p:ext uri="{BB962C8B-B14F-4D97-AF65-F5344CB8AC3E}">
        <p14:creationId xmlns:p14="http://schemas.microsoft.com/office/powerpoint/2010/main" val="180070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Tarbijate kaebustest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t-EE" dirty="0">
                <a:latin typeface="Raleway" pitchFamily="2" charset="-70"/>
              </a:rPr>
              <a:t>Kas kohustus täideti </a:t>
            </a:r>
            <a:r>
              <a:rPr lang="et-EE" b="1" dirty="0">
                <a:latin typeface="Raleway" pitchFamily="2" charset="-70"/>
              </a:rPr>
              <a:t>vastavalt lepingule</a:t>
            </a:r>
            <a:r>
              <a:rPr lang="et-EE" dirty="0">
                <a:latin typeface="Raleway" pitchFamily="2" charset="-70"/>
              </a:rPr>
              <a:t>?</a:t>
            </a:r>
          </a:p>
          <a:p>
            <a:pPr lvl="0"/>
            <a:endParaRPr lang="et-EE" dirty="0">
              <a:latin typeface="Raleway" pitchFamily="2" charset="-70"/>
            </a:endParaRPr>
          </a:p>
          <a:p>
            <a:pPr marL="857250" lvl="0" indent="-857250">
              <a:buFontTx/>
              <a:buChar char="-"/>
            </a:pPr>
            <a:r>
              <a:rPr lang="et-EE" dirty="0">
                <a:latin typeface="Raleway" pitchFamily="2" charset="-70"/>
              </a:rPr>
              <a:t>Tarbijale antud </a:t>
            </a:r>
            <a:r>
              <a:rPr lang="et-EE" b="1" dirty="0">
                <a:latin typeface="Raleway" pitchFamily="2" charset="-70"/>
              </a:rPr>
              <a:t>teave</a:t>
            </a:r>
            <a:r>
              <a:rPr lang="et-EE" dirty="0">
                <a:latin typeface="Raleway" pitchFamily="2" charset="-70"/>
              </a:rPr>
              <a:t>;</a:t>
            </a:r>
          </a:p>
          <a:p>
            <a:pPr marL="857250" lvl="0" indent="-857250">
              <a:buFontTx/>
              <a:buChar char="-"/>
            </a:pPr>
            <a:r>
              <a:rPr lang="et-EE" dirty="0">
                <a:latin typeface="Raleway" pitchFamily="2" charset="-70"/>
              </a:rPr>
              <a:t>Leping ja lepingu osaks olevad </a:t>
            </a:r>
            <a:r>
              <a:rPr lang="et-EE" b="1" dirty="0">
                <a:latin typeface="Raleway" pitchFamily="2" charset="-70"/>
              </a:rPr>
              <a:t>tüüptingimused</a:t>
            </a:r>
            <a:r>
              <a:rPr lang="et-EE" dirty="0">
                <a:latin typeface="Raleway" pitchFamily="2" charset="-70"/>
              </a:rPr>
              <a:t>:</a:t>
            </a:r>
          </a:p>
          <a:p>
            <a:pPr marL="1771604" lvl="1" indent="-857250">
              <a:buFontTx/>
              <a:buChar char="-"/>
            </a:pPr>
            <a:r>
              <a:rPr lang="et-EE" sz="7200" b="0" dirty="0">
                <a:solidFill>
                  <a:schemeClr val="tx1"/>
                </a:solidFill>
                <a:latin typeface="Raleway" pitchFamily="2" charset="-70"/>
              </a:rPr>
              <a:t>Tarbija </a:t>
            </a:r>
            <a:r>
              <a:rPr lang="et-EE" sz="7200" dirty="0">
                <a:solidFill>
                  <a:schemeClr val="tx1"/>
                </a:solidFill>
                <a:latin typeface="Raleway" pitchFamily="2" charset="-70"/>
              </a:rPr>
              <a:t>teavitamine tüüptingimustest</a:t>
            </a:r>
            <a:r>
              <a:rPr lang="et-EE" sz="7200" b="0" dirty="0">
                <a:solidFill>
                  <a:schemeClr val="tx1"/>
                </a:solidFill>
                <a:latin typeface="Raleway" pitchFamily="2" charset="-70"/>
              </a:rPr>
              <a:t>;</a:t>
            </a:r>
          </a:p>
          <a:p>
            <a:pPr marL="1771604" lvl="1" indent="-857250">
              <a:buFontTx/>
              <a:buChar char="-"/>
            </a:pPr>
            <a:r>
              <a:rPr lang="et-EE" sz="7200" b="0" dirty="0">
                <a:solidFill>
                  <a:schemeClr val="tx1"/>
                </a:solidFill>
                <a:latin typeface="Raleway" pitchFamily="2" charset="-70"/>
              </a:rPr>
              <a:t>Tarbijal on </a:t>
            </a:r>
            <a:r>
              <a:rPr lang="et-EE" sz="7200" dirty="0">
                <a:solidFill>
                  <a:schemeClr val="tx1"/>
                </a:solidFill>
                <a:latin typeface="Raleway" pitchFamily="2" charset="-70"/>
              </a:rPr>
              <a:t>võimaldatud tutvuda tüüptingimuste sisuga</a:t>
            </a:r>
            <a:r>
              <a:rPr lang="et-EE" sz="7200" b="0" dirty="0">
                <a:solidFill>
                  <a:schemeClr val="tx1"/>
                </a:solidFill>
                <a:latin typeface="Raleway" pitchFamily="2" charset="-70"/>
              </a:rPr>
              <a:t>.</a:t>
            </a:r>
          </a:p>
          <a:p>
            <a:pPr lvl="0"/>
            <a:endParaRPr lang="et-EE" dirty="0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B3B108B9-FC8B-4AFA-8F41-A37DFB0CD6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209353" y="7471377"/>
            <a:ext cx="4857750" cy="592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D9022-C9F3-DC53-CF78-35AF57851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32C091-777A-22AC-19B8-B707723F7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Tarbijate kaebustest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7ECC5-1FA8-0074-428D-A414621C8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t-EE" dirty="0"/>
              <a:t>Kohustus loetakse kohaselt täidetuks, kui see on täidetud:</a:t>
            </a:r>
          </a:p>
          <a:p>
            <a:pPr marL="857250" lvl="0" indent="-857250">
              <a:buFontTx/>
              <a:buChar char="-"/>
            </a:pPr>
            <a:r>
              <a:rPr lang="et-EE" dirty="0"/>
              <a:t>täitmise vastuvõtmiseks </a:t>
            </a:r>
            <a:r>
              <a:rPr lang="et-EE" b="1" dirty="0"/>
              <a:t>õigustatud isikule</a:t>
            </a:r>
          </a:p>
          <a:p>
            <a:pPr marL="857250" lvl="0" indent="-857250">
              <a:buFontTx/>
              <a:buChar char="-"/>
            </a:pPr>
            <a:r>
              <a:rPr lang="et-EE" b="1" dirty="0"/>
              <a:t>õigel ajal</a:t>
            </a:r>
            <a:r>
              <a:rPr lang="et-EE" dirty="0"/>
              <a:t>,</a:t>
            </a:r>
          </a:p>
          <a:p>
            <a:pPr marL="857250" lvl="0" indent="-857250">
              <a:buFontTx/>
              <a:buChar char="-"/>
            </a:pPr>
            <a:r>
              <a:rPr lang="et-EE" b="1" dirty="0"/>
              <a:t>õiges kohas </a:t>
            </a:r>
            <a:r>
              <a:rPr lang="et-EE" dirty="0"/>
              <a:t>ja</a:t>
            </a:r>
          </a:p>
          <a:p>
            <a:pPr marL="857250" lvl="0" indent="-857250">
              <a:buFontTx/>
              <a:buChar char="-"/>
            </a:pPr>
            <a:r>
              <a:rPr lang="et-EE" b="1" dirty="0"/>
              <a:t>õigel viisil</a:t>
            </a:r>
            <a:r>
              <a:rPr lang="et-EE" dirty="0"/>
              <a:t>.</a:t>
            </a: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EFE8022F-862F-A7BA-E5C8-221029509E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209353" y="7471377"/>
            <a:ext cx="4857750" cy="592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03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6FFEF-DAC1-603D-160B-37C91CEC0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93CB2F-AA30-D2BB-1384-4A059E39D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Tarbijate kaebustest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D3CF08-8DEC-BD61-56C6-FF4F75020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t-EE" dirty="0">
                <a:latin typeface="Raleway" pitchFamily="2" charset="-70"/>
              </a:rPr>
              <a:t>Näiteid kaebustest:</a:t>
            </a:r>
          </a:p>
          <a:p>
            <a:pPr lvl="0"/>
            <a:endParaRPr lang="et-EE" dirty="0">
              <a:latin typeface="Raleway" pitchFamily="2" charset="-70"/>
            </a:endParaRPr>
          </a:p>
          <a:p>
            <a:pPr marL="857250" lvl="0" indent="-857250">
              <a:buFontTx/>
              <a:buChar char="-"/>
            </a:pPr>
            <a:r>
              <a:rPr lang="et-EE" b="1" dirty="0">
                <a:latin typeface="Raleway" pitchFamily="2" charset="-70"/>
              </a:rPr>
              <a:t>Lubatud omadused</a:t>
            </a:r>
            <a:r>
              <a:rPr lang="et-EE" dirty="0">
                <a:latin typeface="Raleway" pitchFamily="2" charset="-70"/>
              </a:rPr>
              <a:t>.</a:t>
            </a:r>
          </a:p>
          <a:p>
            <a:pPr marL="0" lvl="0" indent="0"/>
            <a:r>
              <a:rPr lang="et-EE" dirty="0">
                <a:latin typeface="Raleway" pitchFamily="2" charset="-70"/>
              </a:rPr>
              <a:t>Kas saadu vastab lubatule?</a:t>
            </a:r>
          </a:p>
          <a:p>
            <a:pPr marL="857250" lvl="0" indent="-857250">
              <a:buFontTx/>
              <a:buChar char="-"/>
            </a:pPr>
            <a:r>
              <a:rPr lang="et-EE" b="1" dirty="0">
                <a:latin typeface="Raleway" pitchFamily="2" charset="-70"/>
              </a:rPr>
              <a:t>Kokku lepitud tingimused</a:t>
            </a:r>
            <a:r>
              <a:rPr lang="et-EE" dirty="0">
                <a:latin typeface="Raleway" pitchFamily="2" charset="-70"/>
              </a:rPr>
              <a:t>.</a:t>
            </a:r>
          </a:p>
          <a:p>
            <a:pPr marL="0" lvl="0" indent="0"/>
            <a:r>
              <a:rPr lang="et-EE" dirty="0">
                <a:latin typeface="Raleway" pitchFamily="2" charset="-70"/>
              </a:rPr>
              <a:t>Kas teenust osutatakse vastavalt kokku          lepitud tingimustele?</a:t>
            </a:r>
          </a:p>
          <a:p>
            <a:pPr lvl="0"/>
            <a:endParaRPr lang="et-EE" dirty="0">
              <a:latin typeface="Raleway" pitchFamily="2" charset="-70"/>
            </a:endParaRPr>
          </a:p>
          <a:p>
            <a:pPr lvl="0"/>
            <a:endParaRPr lang="et-EE" dirty="0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9C43DE83-B070-AD0E-5119-1649A6B395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209353" y="7471377"/>
            <a:ext cx="4857750" cy="592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46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5BC4B-A50E-634D-CE5F-D37A708D1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2D6C3A-1EF4-6395-05EF-088D43862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Tarbijate kaebustest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888560-F12C-CC6F-3785-DFCD656AF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t-EE" dirty="0">
                <a:latin typeface="Raleway" pitchFamily="2" charset="-70"/>
              </a:rPr>
              <a:t>Näiteid kaebustest:</a:t>
            </a:r>
          </a:p>
          <a:p>
            <a:pPr lvl="0"/>
            <a:endParaRPr lang="et-EE" dirty="0">
              <a:latin typeface="Raleway" pitchFamily="2" charset="-70"/>
            </a:endParaRPr>
          </a:p>
          <a:p>
            <a:pPr marL="857250" lvl="0" indent="-857250">
              <a:buFontTx/>
              <a:buChar char="-"/>
            </a:pPr>
            <a:r>
              <a:rPr lang="et-EE" b="1" dirty="0">
                <a:latin typeface="Raleway" pitchFamily="2" charset="-70"/>
              </a:rPr>
              <a:t>Broneeringu muutmise/tühistamise tingimused</a:t>
            </a:r>
            <a:r>
              <a:rPr lang="et-EE" dirty="0">
                <a:latin typeface="Raleway" pitchFamily="2" charset="-70"/>
              </a:rPr>
              <a:t>.</a:t>
            </a:r>
          </a:p>
          <a:p>
            <a:pPr marL="0" lvl="0" indent="0"/>
            <a:r>
              <a:rPr lang="et-EE" dirty="0">
                <a:latin typeface="Raleway" pitchFamily="2" charset="-70"/>
              </a:rPr>
              <a:t>Millistel tingimustel toimub teenuse muutmine    või sellest loobumine?</a:t>
            </a:r>
          </a:p>
          <a:p>
            <a:pPr marL="857250" lvl="0" indent="-857250">
              <a:buFontTx/>
              <a:buChar char="-"/>
            </a:pPr>
            <a:r>
              <a:rPr lang="et-EE" b="1" dirty="0">
                <a:latin typeface="Raleway" pitchFamily="2" charset="-70"/>
              </a:rPr>
              <a:t>Osutamata teenus</a:t>
            </a:r>
            <a:r>
              <a:rPr lang="et-EE" dirty="0">
                <a:latin typeface="Raleway" pitchFamily="2" charset="-70"/>
              </a:rPr>
              <a:t>.</a:t>
            </a:r>
          </a:p>
          <a:p>
            <a:pPr marL="857250" lvl="0" indent="-857250">
              <a:buFontTx/>
              <a:buChar char="-"/>
            </a:pPr>
            <a:r>
              <a:rPr lang="et-EE" dirty="0">
                <a:latin typeface="Raleway" pitchFamily="2" charset="-70"/>
              </a:rPr>
              <a:t>Tarbijale esitatud </a:t>
            </a:r>
            <a:r>
              <a:rPr lang="et-EE" b="1" dirty="0">
                <a:latin typeface="Raleway" pitchFamily="2" charset="-70"/>
              </a:rPr>
              <a:t>kahju hüvitamise nõue</a:t>
            </a:r>
            <a:r>
              <a:rPr lang="et-EE" dirty="0">
                <a:latin typeface="Raleway" pitchFamily="2" charset="-70"/>
              </a:rPr>
              <a:t>.</a:t>
            </a:r>
          </a:p>
          <a:p>
            <a:pPr marL="0" lvl="0" indent="0"/>
            <a:endParaRPr lang="et-EE" dirty="0">
              <a:latin typeface="Raleway" pitchFamily="2" charset="-70"/>
            </a:endParaRPr>
          </a:p>
          <a:p>
            <a:pPr lvl="0"/>
            <a:endParaRPr lang="et-EE" dirty="0">
              <a:latin typeface="Raleway" pitchFamily="2" charset="-70"/>
            </a:endParaRPr>
          </a:p>
          <a:p>
            <a:pPr lvl="0"/>
            <a:endParaRPr lang="et-EE" dirty="0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49EF637F-617E-E03A-0B09-E7E49CA87F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209353" y="7471377"/>
            <a:ext cx="4857750" cy="592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72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73E95-4EB9-AA70-A104-D5F4DDAE8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D2C596-9DFE-6901-908D-535F03B6D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Tarbijavaidluste komisjonist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4C4527-27FD-1EF8-874E-E36747565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t-EE" dirty="0">
                <a:latin typeface="Raleway" pitchFamily="2" charset="-70"/>
              </a:rPr>
              <a:t>	</a:t>
            </a:r>
            <a:r>
              <a:rPr lang="et-EE" b="1" dirty="0">
                <a:latin typeface="Raleway" pitchFamily="2" charset="-70"/>
              </a:rPr>
              <a:t>Tarbijavaidluste komisjon </a:t>
            </a:r>
            <a:r>
              <a:rPr lang="et-EE" dirty="0">
                <a:latin typeface="Raleway" pitchFamily="2" charset="-70"/>
              </a:rPr>
              <a:t>on tarbijavaidlusi lahendav sõltumatu ja erapooletu üksus, mille pädevuses on lahendada </a:t>
            </a:r>
            <a:r>
              <a:rPr lang="et-EE" b="1" dirty="0">
                <a:latin typeface="Raleway" pitchFamily="2" charset="-70"/>
              </a:rPr>
              <a:t>tarbija ja kaupleja vahelisest lepingust tulenevaid tarbija  algatatud tarbijavaidlusi</a:t>
            </a:r>
            <a:r>
              <a:rPr lang="et-EE" dirty="0">
                <a:latin typeface="Raleway" pitchFamily="2" charset="-70"/>
              </a:rPr>
              <a:t>, kus vaidluses saavad osaleda  </a:t>
            </a:r>
            <a:r>
              <a:rPr lang="et-EE" b="1" dirty="0">
                <a:latin typeface="Raleway" pitchFamily="2" charset="-70"/>
              </a:rPr>
              <a:t>kõik tarbijad</a:t>
            </a:r>
            <a:r>
              <a:rPr lang="et-EE" dirty="0">
                <a:latin typeface="Raleway" pitchFamily="2" charset="-70"/>
              </a:rPr>
              <a:t>, kellel on kaebus          </a:t>
            </a:r>
            <a:r>
              <a:rPr lang="et-EE" b="1" dirty="0">
                <a:latin typeface="Raleway" pitchFamily="2" charset="-70"/>
              </a:rPr>
              <a:t>Eestis registreeritud ettevõtja</a:t>
            </a:r>
            <a:r>
              <a:rPr lang="et-EE" dirty="0">
                <a:latin typeface="Raleway" pitchFamily="2" charset="-70"/>
              </a:rPr>
              <a:t> vastu.</a:t>
            </a:r>
          </a:p>
          <a:p>
            <a:pPr lvl="0"/>
            <a:endParaRPr lang="et-EE" dirty="0">
              <a:latin typeface="Raleway" pitchFamily="2" charset="-70"/>
            </a:endParaRPr>
          </a:p>
          <a:p>
            <a:pPr lvl="0"/>
            <a:endParaRPr lang="et-EE" dirty="0">
              <a:latin typeface="Raleway" pitchFamily="2" charset="-70"/>
            </a:endParaRPr>
          </a:p>
          <a:p>
            <a:pPr lvl="0"/>
            <a:endParaRPr lang="et-EE" dirty="0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129D71C4-789A-8609-94A3-1F8C3724D3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209353" y="7471377"/>
            <a:ext cx="4857750" cy="592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48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46983-FFCB-D52C-223C-F602027D9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82EC38-E9DC-4DA9-65C3-5EAD6ED4A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Tarbijavaidluste komisjonist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0F0F51-CC36-7928-0CD4-B10FEA8D7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0" lvl="0" indent="-857250">
              <a:buFontTx/>
              <a:buChar char="-"/>
            </a:pPr>
            <a:r>
              <a:rPr lang="et-EE" dirty="0">
                <a:latin typeface="Raleway" pitchFamily="2" charset="-70"/>
              </a:rPr>
              <a:t>Esmalt tuleb tarbijal </a:t>
            </a:r>
            <a:r>
              <a:rPr lang="et-EE" b="1" dirty="0">
                <a:latin typeface="Raleway" pitchFamily="2" charset="-70"/>
              </a:rPr>
              <a:t>pöörduda kaebusega kaupleja/teenuse osutaja poole</a:t>
            </a:r>
            <a:r>
              <a:rPr lang="et-EE" dirty="0">
                <a:latin typeface="Raleway" pitchFamily="2" charset="-70"/>
              </a:rPr>
              <a:t>.</a:t>
            </a:r>
          </a:p>
          <a:p>
            <a:pPr marL="857250" lvl="0" indent="-857250">
              <a:buFontTx/>
              <a:buChar char="-"/>
            </a:pPr>
            <a:r>
              <a:rPr lang="et-EE" dirty="0">
                <a:latin typeface="Raleway" pitchFamily="2" charset="-70"/>
              </a:rPr>
              <a:t>Tarbija kaebusele tuleb </a:t>
            </a:r>
            <a:r>
              <a:rPr lang="et-EE" b="1" dirty="0">
                <a:latin typeface="Raleway" pitchFamily="2" charset="-70"/>
              </a:rPr>
              <a:t>vastata 15 päeva jooksul</a:t>
            </a:r>
            <a:r>
              <a:rPr lang="et-EE" dirty="0">
                <a:latin typeface="Raleway" pitchFamily="2" charset="-70"/>
              </a:rPr>
              <a:t>.</a:t>
            </a:r>
          </a:p>
          <a:p>
            <a:pPr marL="857250" lvl="0" indent="-857250">
              <a:buFontTx/>
              <a:buChar char="-"/>
            </a:pPr>
            <a:r>
              <a:rPr lang="et-EE" dirty="0">
                <a:latin typeface="Raleway" pitchFamily="2" charset="-70"/>
              </a:rPr>
              <a:t>Kui kaupleja/teenuse osutaja ei vasta või             ei jõuta omavahel kokkuleppele, saab           tarbija </a:t>
            </a:r>
            <a:r>
              <a:rPr lang="et-EE" b="1" dirty="0">
                <a:latin typeface="Raleway" pitchFamily="2" charset="-70"/>
              </a:rPr>
              <a:t>pöörduda tarbijavaidluse              lahendamiseks komisjoni poole</a:t>
            </a:r>
            <a:r>
              <a:rPr lang="et-EE" dirty="0">
                <a:latin typeface="Raleway" pitchFamily="2" charset="-70"/>
              </a:rPr>
              <a:t>.</a:t>
            </a:r>
          </a:p>
          <a:p>
            <a:pPr lvl="0"/>
            <a:endParaRPr lang="et-EE" dirty="0">
              <a:latin typeface="Raleway" pitchFamily="2" charset="-70"/>
            </a:endParaRPr>
          </a:p>
          <a:p>
            <a:pPr lvl="0"/>
            <a:endParaRPr lang="et-EE" dirty="0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DAF84D34-89E5-5CF7-4D04-514E3E3FA3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209353" y="7471377"/>
            <a:ext cx="4857750" cy="592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1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21C49-4133-EC11-5438-6EF7728B1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6927E7-7361-C034-31EE-CAA0360BA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Tähelepanekuid järelevalvest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8DEED7-DF29-624C-F8E4-771506F94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/>
            <a:r>
              <a:rPr lang="et-EE" b="1" dirty="0"/>
              <a:t>Ettevõtja andmed</a:t>
            </a:r>
            <a:r>
              <a:rPr lang="et-EE" dirty="0"/>
              <a:t> – kas ärinimi ja kontaktandmed on avaldatud?</a:t>
            </a:r>
          </a:p>
          <a:p>
            <a:pPr marL="0" lvl="0" indent="0"/>
            <a:r>
              <a:rPr lang="et-EE" b="1" dirty="0"/>
              <a:t>Hinnateave</a:t>
            </a:r>
            <a:r>
              <a:rPr lang="et-EE" dirty="0"/>
              <a:t> – kas lõpphind või selle arvutamise viis on avaldatud ning kas see on selge ja arusaadav?</a:t>
            </a:r>
          </a:p>
          <a:p>
            <a:pPr marL="0" lvl="0" indent="0"/>
            <a:r>
              <a:rPr lang="et-EE" b="1" dirty="0"/>
              <a:t>Täiendavad teenused</a:t>
            </a:r>
            <a:r>
              <a:rPr lang="et-EE" dirty="0"/>
              <a:t> – kas need sisalduvad hinnas või kohaldub nendele lisatasu?</a:t>
            </a:r>
          </a:p>
          <a:p>
            <a:pPr marL="0" lvl="0" indent="0"/>
            <a:r>
              <a:rPr lang="et-EE" b="1" dirty="0"/>
              <a:t>Tühistamise tingimused</a:t>
            </a:r>
            <a:r>
              <a:rPr lang="et-EE" dirty="0"/>
              <a:t> – kas on piisavalt   selged?</a:t>
            </a: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029B3ACC-6CAF-FDE2-D419-BA8974C85C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209353" y="7471377"/>
            <a:ext cx="4857750" cy="592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35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08849-2DD5-BD0F-B05B-32B3A5113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C0A960-1661-5B99-33D9-EC3AFA85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Turismiseadus ja hotell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456CFF-CDB4-317D-64FA-C9912EE6A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57250" lvl="0" indent="-857250">
              <a:lnSpc>
                <a:spcPct val="100000"/>
              </a:lnSpc>
              <a:buFontTx/>
              <a:buChar char="-"/>
            </a:pPr>
            <a:r>
              <a:rPr lang="et-EE" dirty="0"/>
              <a:t>Majutusettevõtete põhilised liigid on </a:t>
            </a:r>
            <a:r>
              <a:rPr lang="et-EE" b="1" dirty="0"/>
              <a:t>hotell</a:t>
            </a:r>
            <a:r>
              <a:rPr lang="et-EE" dirty="0"/>
              <a:t>, motell, külalistemaja, </a:t>
            </a:r>
            <a:r>
              <a:rPr lang="et-EE" dirty="0" err="1"/>
              <a:t>hostel</a:t>
            </a:r>
            <a:r>
              <a:rPr lang="et-EE" dirty="0"/>
              <a:t>, </a:t>
            </a:r>
            <a:r>
              <a:rPr lang="et-EE" dirty="0" err="1"/>
              <a:t>puhkeküla</a:t>
            </a:r>
            <a:r>
              <a:rPr lang="et-EE" dirty="0"/>
              <a:t> või -laager, puhkemaja, külaliskorter ja kodumajutus.</a:t>
            </a:r>
          </a:p>
          <a:p>
            <a:pPr marL="857250" lvl="0" indent="-857250">
              <a:lnSpc>
                <a:spcPct val="100000"/>
              </a:lnSpc>
              <a:buFontTx/>
              <a:buChar char="-"/>
            </a:pPr>
            <a:endParaRPr lang="et-EE" b="1" dirty="0"/>
          </a:p>
          <a:p>
            <a:pPr marL="857250" lvl="0" indent="-857250">
              <a:lnSpc>
                <a:spcPct val="100000"/>
              </a:lnSpc>
              <a:buFontTx/>
              <a:buChar char="-"/>
            </a:pPr>
            <a:r>
              <a:rPr lang="et-EE" b="1" dirty="0"/>
              <a:t>Hotell on </a:t>
            </a:r>
            <a:r>
              <a:rPr lang="et-EE" dirty="0"/>
              <a:t>majutusteenuse kasutaja ainukasutuses olevaid majutusruume          pakkuv vähemalt viie majutusruumiga majutusettevõte.</a:t>
            </a: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08272C39-3349-B6CD-C18C-B6037D424B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209353" y="7471377"/>
            <a:ext cx="4857750" cy="592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26949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Custom 1">
      <a:dk1>
        <a:srgbClr val="28282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3623</TotalTime>
  <Words>459</Words>
  <Application>Microsoft Office PowerPoint</Application>
  <PresentationFormat>Custom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Raleway</vt:lpstr>
      <vt:lpstr>Master</vt:lpstr>
      <vt:lpstr>  Tarbijate kaebustest, kaebuste lahendamisest, järelevalvest ja nõuetest</vt:lpstr>
      <vt:lpstr>Tarbijate kaebustest</vt:lpstr>
      <vt:lpstr>Tarbijate kaebustest</vt:lpstr>
      <vt:lpstr>Tarbijate kaebustest</vt:lpstr>
      <vt:lpstr>Tarbijate kaebustest</vt:lpstr>
      <vt:lpstr>Tarbijavaidluste komisjonist</vt:lpstr>
      <vt:lpstr>Tarbijavaidluste komisjonist</vt:lpstr>
      <vt:lpstr>Tähelepanekuid järelevalvest</vt:lpstr>
      <vt:lpstr>Turismiseadus ja hotell</vt:lpstr>
      <vt:lpstr>Üldised nõuded</vt:lpstr>
      <vt:lpstr>Erinõuded hotellile</vt:lpstr>
      <vt:lpstr>Erinõuded spaahotellile</vt:lpstr>
      <vt:lpstr>Aitäh!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HMM</dc:creator>
  <cp:lastModifiedBy>Aire Toffer</cp:lastModifiedBy>
  <cp:revision>125</cp:revision>
  <dcterms:created xsi:type="dcterms:W3CDTF">2020-09-17T16:36:40Z</dcterms:created>
  <dcterms:modified xsi:type="dcterms:W3CDTF">2025-05-14T09:59:27Z</dcterms:modified>
</cp:coreProperties>
</file>