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412" r:id="rId5"/>
    <p:sldId id="411" r:id="rId6"/>
    <p:sldId id="413" r:id="rId7"/>
    <p:sldId id="375" r:id="rId8"/>
    <p:sldId id="410" r:id="rId9"/>
    <p:sldId id="356" r:id="rId10"/>
    <p:sldId id="402" r:id="rId11"/>
    <p:sldId id="403" r:id="rId12"/>
    <p:sldId id="406" r:id="rId13"/>
    <p:sldId id="357" r:id="rId14"/>
    <p:sldId id="414" r:id="rId15"/>
    <p:sldId id="417" r:id="rId16"/>
    <p:sldId id="415" r:id="rId17"/>
    <p:sldId id="416" r:id="rId18"/>
    <p:sldId id="259" r:id="rId19"/>
  </p:sldIdLst>
  <p:sldSz cx="12192000" cy="6858000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12DAA28-589F-1869-0EBB-E0E168A62569}" name="Kristi Tarik" initials="KT" userId="S::kristi.tarik@teeninduskool.ee::3d4685f1-805e-420b-a77b-4f2cea388de4" providerId="AD"/>
  <p188:author id="{2C374839-86E2-F05E-696B-6328B4607C47}" name="Siret Rannik" initials="SR" userId="S::siret.rannik@teeninduskool.ee::065bcf30-ed8d-4cf9-a1b5-cda2af69fc4c" providerId="AD"/>
  <p188:author id="{FDE42647-8E03-9F57-EDFF-BD2FBC61C56B}" name="Katrin Uurman" initials="KU" userId="S::katrin.uurman@teeninduskool.ee::b46b7583-0e82-47b7-afc4-190f153b6b55" providerId="AD"/>
  <p188:author id="{1736FFC0-E97B-4EF5-1033-EAAA14BEAC3F}" name="Tiina Plukk" initials="TP" userId="S::tiina.plukk@teeninduskool.ee::39779bd0-5d73-4b00-a29b-b8d68aa3c91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35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F04C0C6-9EA2-0BC1-9DA4-820B1EBF2393}" v="71" dt="2025-05-12T17:38:17.40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eskmine laad 2 – rõh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Hele laad 2 – rõhk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Laadi ja ruudustikut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54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8/10/relationships/authors" Target="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06CD425-74CB-45EE-82FC-14DCE642D6B0}" type="doc">
      <dgm:prSet loTypeId="urn:microsoft.com/office/officeart/2008/layout/LinedList" loCatId="list" qsTypeId="urn:microsoft.com/office/officeart/2005/8/quickstyle/simple1" qsCatId="simple" csTypeId="urn:microsoft.com/office/officeart/2005/8/colors/accent6_1" csCatId="accent6"/>
      <dgm:spPr/>
      <dgm:t>
        <a:bodyPr/>
        <a:lstStyle/>
        <a:p>
          <a:endParaRPr lang="en-US"/>
        </a:p>
      </dgm:t>
    </dgm:pt>
    <dgm:pt modelId="{9E020B76-C9C8-4490-9171-F6C3299E8906}">
      <dgm:prSet/>
      <dgm:spPr/>
      <dgm:t>
        <a:bodyPr/>
        <a:lstStyle/>
        <a:p>
          <a:r>
            <a:rPr lang="en-GB"/>
            <a:t>Moodul "Oskused eluks ja tööks" viiakse läbi terve I poolaasta jooksul koos digioskuste ja valdkonda sissejuhatava mooduliga.</a:t>
          </a:r>
          <a:endParaRPr lang="en-US"/>
        </a:p>
      </dgm:t>
    </dgm:pt>
    <dgm:pt modelId="{23D9EDD4-471F-4B4D-9C62-D24BD455EC50}" type="parTrans" cxnId="{1FE619C1-93AF-468D-92B8-4FA878497705}">
      <dgm:prSet/>
      <dgm:spPr/>
      <dgm:t>
        <a:bodyPr/>
        <a:lstStyle/>
        <a:p>
          <a:endParaRPr lang="en-US"/>
        </a:p>
      </dgm:t>
    </dgm:pt>
    <dgm:pt modelId="{0C0F1BA4-61FB-44EB-B197-A843CEBC36F6}" type="sibTrans" cxnId="{1FE619C1-93AF-468D-92B8-4FA878497705}">
      <dgm:prSet/>
      <dgm:spPr/>
      <dgm:t>
        <a:bodyPr/>
        <a:lstStyle/>
        <a:p>
          <a:endParaRPr lang="en-US"/>
        </a:p>
      </dgm:t>
    </dgm:pt>
    <dgm:pt modelId="{741FBCE8-1EE0-4813-9E51-FBE5832D1709}">
      <dgm:prSet/>
      <dgm:spPr/>
      <dgm:t>
        <a:bodyPr/>
        <a:lstStyle/>
        <a:p>
          <a:r>
            <a:rPr lang="en-GB"/>
            <a:t>Kõik kolm moodulit – "Oskused eluks ja tööks", "Digioskuste arendamine" ja "Sissejuhatus valdkonda" – toimuvad paralleelselt ja on lõimitud teemade kaudu.</a:t>
          </a:r>
          <a:endParaRPr lang="en-US"/>
        </a:p>
      </dgm:t>
    </dgm:pt>
    <dgm:pt modelId="{29C2F159-5E1D-4869-B984-2BB251A91269}" type="parTrans" cxnId="{1FB6DDFC-9D3A-46A1-952B-FE607D1B3A77}">
      <dgm:prSet/>
      <dgm:spPr/>
      <dgm:t>
        <a:bodyPr/>
        <a:lstStyle/>
        <a:p>
          <a:endParaRPr lang="en-US"/>
        </a:p>
      </dgm:t>
    </dgm:pt>
    <dgm:pt modelId="{027F954D-45B1-413D-934C-FCF7B995BCAF}" type="sibTrans" cxnId="{1FB6DDFC-9D3A-46A1-952B-FE607D1B3A77}">
      <dgm:prSet/>
      <dgm:spPr/>
      <dgm:t>
        <a:bodyPr/>
        <a:lstStyle/>
        <a:p>
          <a:endParaRPr lang="en-US"/>
        </a:p>
      </dgm:t>
    </dgm:pt>
    <dgm:pt modelId="{56746EBD-3BD8-491E-8A28-9E24C785F36E}">
      <dgm:prSet/>
      <dgm:spPr/>
      <dgm:t>
        <a:bodyPr/>
        <a:lstStyle/>
        <a:p>
          <a:r>
            <a:rPr lang="en-GB"/>
            <a:t>Töövormid: projektipäevad, praktilised ülesanded, individuaalsed ja rühmatööd, iseseisev töö. </a:t>
          </a:r>
          <a:endParaRPr lang="en-US"/>
        </a:p>
      </dgm:t>
    </dgm:pt>
    <dgm:pt modelId="{FEE47BB8-2106-455F-A889-6F61289E331D}" type="parTrans" cxnId="{4A9BE2CB-15D7-4074-86D2-5E2BE1F5148E}">
      <dgm:prSet/>
      <dgm:spPr/>
      <dgm:t>
        <a:bodyPr/>
        <a:lstStyle/>
        <a:p>
          <a:endParaRPr lang="en-US"/>
        </a:p>
      </dgm:t>
    </dgm:pt>
    <dgm:pt modelId="{F4389195-BE04-4D29-AD30-3FC551C9B5FE}" type="sibTrans" cxnId="{4A9BE2CB-15D7-4074-86D2-5E2BE1F5148E}">
      <dgm:prSet/>
      <dgm:spPr/>
      <dgm:t>
        <a:bodyPr/>
        <a:lstStyle/>
        <a:p>
          <a:endParaRPr lang="en-US"/>
        </a:p>
      </dgm:t>
    </dgm:pt>
    <dgm:pt modelId="{A121B46D-C4A3-49B9-9D07-9B68211FB3D2}" type="pres">
      <dgm:prSet presAssocID="{D06CD425-74CB-45EE-82FC-14DCE642D6B0}" presName="vert0" presStyleCnt="0">
        <dgm:presLayoutVars>
          <dgm:dir/>
          <dgm:animOne val="branch"/>
          <dgm:animLvl val="lvl"/>
        </dgm:presLayoutVars>
      </dgm:prSet>
      <dgm:spPr/>
    </dgm:pt>
    <dgm:pt modelId="{AF8D0816-BE25-40ED-B975-AB7A5E5A2A6F}" type="pres">
      <dgm:prSet presAssocID="{9E020B76-C9C8-4490-9171-F6C3299E8906}" presName="thickLine" presStyleLbl="alignNode1" presStyleIdx="0" presStyleCnt="3"/>
      <dgm:spPr/>
    </dgm:pt>
    <dgm:pt modelId="{9EF39DCF-D4D2-47A2-848E-B2B2C4C2BCEF}" type="pres">
      <dgm:prSet presAssocID="{9E020B76-C9C8-4490-9171-F6C3299E8906}" presName="horz1" presStyleCnt="0"/>
      <dgm:spPr/>
    </dgm:pt>
    <dgm:pt modelId="{5EAC5389-AB43-4361-B6B6-B8BE229464E1}" type="pres">
      <dgm:prSet presAssocID="{9E020B76-C9C8-4490-9171-F6C3299E8906}" presName="tx1" presStyleLbl="revTx" presStyleIdx="0" presStyleCnt="3"/>
      <dgm:spPr/>
    </dgm:pt>
    <dgm:pt modelId="{C5B69959-0A0A-48B1-8C8B-26E8D63CABD1}" type="pres">
      <dgm:prSet presAssocID="{9E020B76-C9C8-4490-9171-F6C3299E8906}" presName="vert1" presStyleCnt="0"/>
      <dgm:spPr/>
    </dgm:pt>
    <dgm:pt modelId="{A3DEBDDB-5384-4D53-8350-38E3FD707DBA}" type="pres">
      <dgm:prSet presAssocID="{741FBCE8-1EE0-4813-9E51-FBE5832D1709}" presName="thickLine" presStyleLbl="alignNode1" presStyleIdx="1" presStyleCnt="3"/>
      <dgm:spPr/>
    </dgm:pt>
    <dgm:pt modelId="{6E41735C-5F71-4A10-9644-F6733EAC6BA7}" type="pres">
      <dgm:prSet presAssocID="{741FBCE8-1EE0-4813-9E51-FBE5832D1709}" presName="horz1" presStyleCnt="0"/>
      <dgm:spPr/>
    </dgm:pt>
    <dgm:pt modelId="{136B6806-0A84-4927-BD21-18271C1366DD}" type="pres">
      <dgm:prSet presAssocID="{741FBCE8-1EE0-4813-9E51-FBE5832D1709}" presName="tx1" presStyleLbl="revTx" presStyleIdx="1" presStyleCnt="3"/>
      <dgm:spPr/>
    </dgm:pt>
    <dgm:pt modelId="{A98B8E45-D1E0-438E-9FCE-A6CFDE35B543}" type="pres">
      <dgm:prSet presAssocID="{741FBCE8-1EE0-4813-9E51-FBE5832D1709}" presName="vert1" presStyleCnt="0"/>
      <dgm:spPr/>
    </dgm:pt>
    <dgm:pt modelId="{98BADAA0-BE68-411B-A4CB-DF6A731A9942}" type="pres">
      <dgm:prSet presAssocID="{56746EBD-3BD8-491E-8A28-9E24C785F36E}" presName="thickLine" presStyleLbl="alignNode1" presStyleIdx="2" presStyleCnt="3"/>
      <dgm:spPr/>
    </dgm:pt>
    <dgm:pt modelId="{2A7D9C4E-504F-4222-AA0D-E4000553412A}" type="pres">
      <dgm:prSet presAssocID="{56746EBD-3BD8-491E-8A28-9E24C785F36E}" presName="horz1" presStyleCnt="0"/>
      <dgm:spPr/>
    </dgm:pt>
    <dgm:pt modelId="{D836DC8A-F457-4A2A-9843-A9A35702FC20}" type="pres">
      <dgm:prSet presAssocID="{56746EBD-3BD8-491E-8A28-9E24C785F36E}" presName="tx1" presStyleLbl="revTx" presStyleIdx="2" presStyleCnt="3"/>
      <dgm:spPr/>
    </dgm:pt>
    <dgm:pt modelId="{166F2F5F-4D40-4B56-BC9A-A16A57914FC3}" type="pres">
      <dgm:prSet presAssocID="{56746EBD-3BD8-491E-8A28-9E24C785F36E}" presName="vert1" presStyleCnt="0"/>
      <dgm:spPr/>
    </dgm:pt>
  </dgm:ptLst>
  <dgm:cxnLst>
    <dgm:cxn modelId="{CA193A3F-F8EF-468F-AA91-87146D5FEE2F}" type="presOf" srcId="{56746EBD-3BD8-491E-8A28-9E24C785F36E}" destId="{D836DC8A-F457-4A2A-9843-A9A35702FC20}" srcOrd="0" destOrd="0" presId="urn:microsoft.com/office/officeart/2008/layout/LinedList"/>
    <dgm:cxn modelId="{0810F34B-5D58-4BEC-88FA-29D0F6015C91}" type="presOf" srcId="{D06CD425-74CB-45EE-82FC-14DCE642D6B0}" destId="{A121B46D-C4A3-49B9-9D07-9B68211FB3D2}" srcOrd="0" destOrd="0" presId="urn:microsoft.com/office/officeart/2008/layout/LinedList"/>
    <dgm:cxn modelId="{C544A874-A8A0-4423-B95B-D265CB020D0D}" type="presOf" srcId="{741FBCE8-1EE0-4813-9E51-FBE5832D1709}" destId="{136B6806-0A84-4927-BD21-18271C1366DD}" srcOrd="0" destOrd="0" presId="urn:microsoft.com/office/officeart/2008/layout/LinedList"/>
    <dgm:cxn modelId="{554E0A8E-689D-49F5-A925-E016FAA7E9CD}" type="presOf" srcId="{9E020B76-C9C8-4490-9171-F6C3299E8906}" destId="{5EAC5389-AB43-4361-B6B6-B8BE229464E1}" srcOrd="0" destOrd="0" presId="urn:microsoft.com/office/officeart/2008/layout/LinedList"/>
    <dgm:cxn modelId="{1FE619C1-93AF-468D-92B8-4FA878497705}" srcId="{D06CD425-74CB-45EE-82FC-14DCE642D6B0}" destId="{9E020B76-C9C8-4490-9171-F6C3299E8906}" srcOrd="0" destOrd="0" parTransId="{23D9EDD4-471F-4B4D-9C62-D24BD455EC50}" sibTransId="{0C0F1BA4-61FB-44EB-B197-A843CEBC36F6}"/>
    <dgm:cxn modelId="{4A9BE2CB-15D7-4074-86D2-5E2BE1F5148E}" srcId="{D06CD425-74CB-45EE-82FC-14DCE642D6B0}" destId="{56746EBD-3BD8-491E-8A28-9E24C785F36E}" srcOrd="2" destOrd="0" parTransId="{FEE47BB8-2106-455F-A889-6F61289E331D}" sibTransId="{F4389195-BE04-4D29-AD30-3FC551C9B5FE}"/>
    <dgm:cxn modelId="{1FB6DDFC-9D3A-46A1-952B-FE607D1B3A77}" srcId="{D06CD425-74CB-45EE-82FC-14DCE642D6B0}" destId="{741FBCE8-1EE0-4813-9E51-FBE5832D1709}" srcOrd="1" destOrd="0" parTransId="{29C2F159-5E1D-4869-B984-2BB251A91269}" sibTransId="{027F954D-45B1-413D-934C-FCF7B995BCAF}"/>
    <dgm:cxn modelId="{DE7D5479-A06F-4022-A4E7-F46F46C6A388}" type="presParOf" srcId="{A121B46D-C4A3-49B9-9D07-9B68211FB3D2}" destId="{AF8D0816-BE25-40ED-B975-AB7A5E5A2A6F}" srcOrd="0" destOrd="0" presId="urn:microsoft.com/office/officeart/2008/layout/LinedList"/>
    <dgm:cxn modelId="{D7C6E61F-6D57-471A-B46D-0DDDB4DE9C4F}" type="presParOf" srcId="{A121B46D-C4A3-49B9-9D07-9B68211FB3D2}" destId="{9EF39DCF-D4D2-47A2-848E-B2B2C4C2BCEF}" srcOrd="1" destOrd="0" presId="urn:microsoft.com/office/officeart/2008/layout/LinedList"/>
    <dgm:cxn modelId="{9E476061-E13C-4E22-89E2-09F74EBC465F}" type="presParOf" srcId="{9EF39DCF-D4D2-47A2-848E-B2B2C4C2BCEF}" destId="{5EAC5389-AB43-4361-B6B6-B8BE229464E1}" srcOrd="0" destOrd="0" presId="urn:microsoft.com/office/officeart/2008/layout/LinedList"/>
    <dgm:cxn modelId="{66801E17-9D0A-49D8-BEC4-968D8E356E94}" type="presParOf" srcId="{9EF39DCF-D4D2-47A2-848E-B2B2C4C2BCEF}" destId="{C5B69959-0A0A-48B1-8C8B-26E8D63CABD1}" srcOrd="1" destOrd="0" presId="urn:microsoft.com/office/officeart/2008/layout/LinedList"/>
    <dgm:cxn modelId="{8000C1B7-5B1C-47EF-A786-7A02E89FA560}" type="presParOf" srcId="{A121B46D-C4A3-49B9-9D07-9B68211FB3D2}" destId="{A3DEBDDB-5384-4D53-8350-38E3FD707DBA}" srcOrd="2" destOrd="0" presId="urn:microsoft.com/office/officeart/2008/layout/LinedList"/>
    <dgm:cxn modelId="{8D9C2E83-AEC7-4281-8DC8-D8F20AAF6CD4}" type="presParOf" srcId="{A121B46D-C4A3-49B9-9D07-9B68211FB3D2}" destId="{6E41735C-5F71-4A10-9644-F6733EAC6BA7}" srcOrd="3" destOrd="0" presId="urn:microsoft.com/office/officeart/2008/layout/LinedList"/>
    <dgm:cxn modelId="{76880C38-18BA-4C61-B22D-A7C0BEC316A4}" type="presParOf" srcId="{6E41735C-5F71-4A10-9644-F6733EAC6BA7}" destId="{136B6806-0A84-4927-BD21-18271C1366DD}" srcOrd="0" destOrd="0" presId="urn:microsoft.com/office/officeart/2008/layout/LinedList"/>
    <dgm:cxn modelId="{D439455C-9F41-4410-9865-8A64EB3D2BF3}" type="presParOf" srcId="{6E41735C-5F71-4A10-9644-F6733EAC6BA7}" destId="{A98B8E45-D1E0-438E-9FCE-A6CFDE35B543}" srcOrd="1" destOrd="0" presId="urn:microsoft.com/office/officeart/2008/layout/LinedList"/>
    <dgm:cxn modelId="{76A19F48-E90F-4339-AE07-973A783AD89A}" type="presParOf" srcId="{A121B46D-C4A3-49B9-9D07-9B68211FB3D2}" destId="{98BADAA0-BE68-411B-A4CB-DF6A731A9942}" srcOrd="4" destOrd="0" presId="urn:microsoft.com/office/officeart/2008/layout/LinedList"/>
    <dgm:cxn modelId="{66B91FBF-79AE-4C65-BC35-DA31A83C08CB}" type="presParOf" srcId="{A121B46D-C4A3-49B9-9D07-9B68211FB3D2}" destId="{2A7D9C4E-504F-4222-AA0D-E4000553412A}" srcOrd="5" destOrd="0" presId="urn:microsoft.com/office/officeart/2008/layout/LinedList"/>
    <dgm:cxn modelId="{FDA18BD4-BF7E-484B-8978-BA07AFA964FF}" type="presParOf" srcId="{2A7D9C4E-504F-4222-AA0D-E4000553412A}" destId="{D836DC8A-F457-4A2A-9843-A9A35702FC20}" srcOrd="0" destOrd="0" presId="urn:microsoft.com/office/officeart/2008/layout/LinedList"/>
    <dgm:cxn modelId="{A8594D5A-D92A-4D96-A451-6701FCD85F5C}" type="presParOf" srcId="{2A7D9C4E-504F-4222-AA0D-E4000553412A}" destId="{166F2F5F-4D40-4B56-BC9A-A16A57914FC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8D0816-BE25-40ED-B975-AB7A5E5A2A6F}">
      <dsp:nvSpPr>
        <dsp:cNvPr id="0" name=""/>
        <dsp:cNvSpPr/>
      </dsp:nvSpPr>
      <dsp:spPr>
        <a:xfrm>
          <a:off x="0" y="1900"/>
          <a:ext cx="10515600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AC5389-AB43-4361-B6B6-B8BE229464E1}">
      <dsp:nvSpPr>
        <dsp:cNvPr id="0" name=""/>
        <dsp:cNvSpPr/>
      </dsp:nvSpPr>
      <dsp:spPr>
        <a:xfrm>
          <a:off x="0" y="1900"/>
          <a:ext cx="10515600" cy="12963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/>
            <a:t>Moodul "Oskused eluks ja tööks" viiakse läbi terve I poolaasta jooksul koos digioskuste ja valdkonda sissejuhatava mooduliga.</a:t>
          </a:r>
          <a:endParaRPr lang="en-US" sz="2600" kern="1200"/>
        </a:p>
      </dsp:txBody>
      <dsp:txXfrm>
        <a:off x="0" y="1900"/>
        <a:ext cx="10515600" cy="1296326"/>
      </dsp:txXfrm>
    </dsp:sp>
    <dsp:sp modelId="{A3DEBDDB-5384-4D53-8350-38E3FD707DBA}">
      <dsp:nvSpPr>
        <dsp:cNvPr id="0" name=""/>
        <dsp:cNvSpPr/>
      </dsp:nvSpPr>
      <dsp:spPr>
        <a:xfrm>
          <a:off x="0" y="1298227"/>
          <a:ext cx="10515600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6B6806-0A84-4927-BD21-18271C1366DD}">
      <dsp:nvSpPr>
        <dsp:cNvPr id="0" name=""/>
        <dsp:cNvSpPr/>
      </dsp:nvSpPr>
      <dsp:spPr>
        <a:xfrm>
          <a:off x="0" y="1298227"/>
          <a:ext cx="10515600" cy="12963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/>
            <a:t>Kõik kolm moodulit – "Oskused eluks ja tööks", "Digioskuste arendamine" ja "Sissejuhatus valdkonda" – toimuvad paralleelselt ja on lõimitud teemade kaudu.</a:t>
          </a:r>
          <a:endParaRPr lang="en-US" sz="2600" kern="1200"/>
        </a:p>
      </dsp:txBody>
      <dsp:txXfrm>
        <a:off x="0" y="1298227"/>
        <a:ext cx="10515600" cy="1296326"/>
      </dsp:txXfrm>
    </dsp:sp>
    <dsp:sp modelId="{98BADAA0-BE68-411B-A4CB-DF6A731A9942}">
      <dsp:nvSpPr>
        <dsp:cNvPr id="0" name=""/>
        <dsp:cNvSpPr/>
      </dsp:nvSpPr>
      <dsp:spPr>
        <a:xfrm>
          <a:off x="0" y="2594553"/>
          <a:ext cx="10515600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36DC8A-F457-4A2A-9843-A9A35702FC20}">
      <dsp:nvSpPr>
        <dsp:cNvPr id="0" name=""/>
        <dsp:cNvSpPr/>
      </dsp:nvSpPr>
      <dsp:spPr>
        <a:xfrm>
          <a:off x="0" y="2594553"/>
          <a:ext cx="10515600" cy="12963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/>
            <a:t>Töövormid: projektipäevad, praktilised ülesanded, individuaalsed ja rühmatööd, iseseisev töö. </a:t>
          </a:r>
          <a:endParaRPr lang="en-US" sz="2600" kern="1200"/>
        </a:p>
      </dsp:txBody>
      <dsp:txXfrm>
        <a:off x="0" y="2594553"/>
        <a:ext cx="10515600" cy="12963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A804B-636D-40B4-AD9C-AFD5E27BBA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84C783-2F7F-44A5-AB0C-E69A89EB82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35613F-A866-4494-8FA5-5193843FB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BC6EB-EE42-48AB-9DA2-1766B2FC1C0D}" type="datetimeFigureOut">
              <a:rPr lang="et-EE" smtClean="0"/>
              <a:t>14.05.2025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F7BC66-B082-4AA2-A47E-BADB8242F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E9B8C1-CF42-42C1-8E40-3DD882158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02E77-FCD8-423A-9BF1-21642A59C6B6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866910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C670F1-A1F5-4E68-BD45-87A131101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9E3F3C-1621-45B8-9925-C3515928A0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73AC14-DD08-4538-ADB0-25F234552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BC6EB-EE42-48AB-9DA2-1766B2FC1C0D}" type="datetimeFigureOut">
              <a:rPr lang="et-EE" smtClean="0"/>
              <a:t>14.05.2025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DC7085-6581-49DA-AEF9-83E3D04DD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9ACB9C-71E1-4937-8D07-B81820505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02E77-FCD8-423A-9BF1-21642A59C6B6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304442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C921F5-E296-4E9D-93D1-F621E77969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1C2E61-3B64-4461-A5ED-99D1CAE22C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4E5BD2-80CC-49DD-844D-5D3B353B4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BC6EB-EE42-48AB-9DA2-1766B2FC1C0D}" type="datetimeFigureOut">
              <a:rPr lang="et-EE" smtClean="0"/>
              <a:t>14.05.2025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6FB3C5-6ACB-4B33-9A67-5597EE3D1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21BD99-C652-4AD7-AEA8-11A8041C1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02E77-FCD8-423A-9BF1-21642A59C6B6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778707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7CA5F-4B5C-43DE-BD61-4CC14D97D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9C90ED-AE0C-46E0-9198-9C722C7094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2A58B3-690C-4816-AAC6-8EBF52378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BC6EB-EE42-48AB-9DA2-1766B2FC1C0D}" type="datetimeFigureOut">
              <a:rPr lang="et-EE" smtClean="0"/>
              <a:t>14.05.2025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516012-939F-4472-A3AC-E694E0F56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6474B0-4437-4898-90E2-36C57820D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02E77-FCD8-423A-9BF1-21642A59C6B6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264907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C306F-EB23-4356-9B5E-3060A1EC19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B6E9E-E4A3-45AB-A9F3-0F5143C68F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F3DC7A-D1B7-42AC-BE7C-0F8C54D8C0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BC6EB-EE42-48AB-9DA2-1766B2FC1C0D}" type="datetimeFigureOut">
              <a:rPr lang="et-EE" smtClean="0"/>
              <a:t>14.05.2025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EA631C-CE52-4E03-BB36-405A9808E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06146E-97A6-44FD-BE15-69FC6C220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02E77-FCD8-423A-9BF1-21642A59C6B6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986447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4E06C-C1EA-4DC4-AEB2-AE9098030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427006-55C3-4383-913C-D605C738C9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93D522-709D-4800-BED6-B495B29F7E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93EF0B-32EC-47C0-B287-97C8E5F53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BC6EB-EE42-48AB-9DA2-1766B2FC1C0D}" type="datetimeFigureOut">
              <a:rPr lang="et-EE" smtClean="0"/>
              <a:t>14.05.2025</a:t>
            </a:fld>
            <a:endParaRPr lang="et-E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6C0A21-0BFA-47F5-86F8-39862ACBB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897B2E-9F6C-4AE5-B9CA-BB12D8D34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02E77-FCD8-423A-9BF1-21642A59C6B6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817603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14F2DB-9441-4074-8BE7-18D58A3BC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48C456-EA3F-4F9F-9E3D-DAD1BC50B1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3DAFFF-F460-47F6-8613-AD52BF492D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547E8E-D238-47E9-94BC-DD47088B59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AEE80C-10AE-4875-9F66-A7EA767CA8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FAAD1C6-941E-4CD5-BE92-445BFD62E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BC6EB-EE42-48AB-9DA2-1766B2FC1C0D}" type="datetimeFigureOut">
              <a:rPr lang="et-EE" smtClean="0"/>
              <a:t>14.05.2025</a:t>
            </a:fld>
            <a:endParaRPr lang="et-E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94ADFC3-399A-4FD8-B659-4E7E4CF1E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6F159E0-4DEF-410E-A21F-2B76C13D5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02E77-FCD8-423A-9BF1-21642A59C6B6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221256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5E22B-E811-43BF-A8F6-35E39B3210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AFE6030-3A8F-45BD-9764-0B2538794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BC6EB-EE42-48AB-9DA2-1766B2FC1C0D}" type="datetimeFigureOut">
              <a:rPr lang="et-EE" smtClean="0"/>
              <a:t>14.05.2025</a:t>
            </a:fld>
            <a:endParaRPr lang="et-E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D0E61A-BF28-4083-8406-6DC917C2C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21EA5E-82DC-4D77-8C4F-A71954616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02E77-FCD8-423A-9BF1-21642A59C6B6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259394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A0179E-B11A-498E-97BA-8439D71B3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BC6EB-EE42-48AB-9DA2-1766B2FC1C0D}" type="datetimeFigureOut">
              <a:rPr lang="et-EE" smtClean="0"/>
              <a:t>14.05.2025</a:t>
            </a:fld>
            <a:endParaRPr lang="et-E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3D9C7F8-3180-419C-A8A8-760FA272A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8B8140-B10F-4FE8-B255-8F72ABD6E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02E77-FCD8-423A-9BF1-21642A59C6B6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524281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D8D9D-C0E2-416C-9258-8CE97E358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C44EA1-5214-4673-BEFF-64D82E137F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74B9AA-E829-45D3-BDBB-4022ACFE3C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EA8A7D-972E-4585-BB60-6E93C1EB5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BC6EB-EE42-48AB-9DA2-1766B2FC1C0D}" type="datetimeFigureOut">
              <a:rPr lang="et-EE" smtClean="0"/>
              <a:t>14.05.2025</a:t>
            </a:fld>
            <a:endParaRPr lang="et-E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0B9B26-B92B-4240-9AC5-4BCF8CFEB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8AB56-AE47-4DA6-BD07-49EA10E60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02E77-FCD8-423A-9BF1-21642A59C6B6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129716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953E22-FBD7-4EE4-B3E7-642A0C90D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D99D43-747E-4E9D-B455-6714F72E51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8EF0E2-55F6-4DAD-A2D8-53F8FE9D5A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D5781E-D57A-43E2-A45A-20A922E80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BC6EB-EE42-48AB-9DA2-1766B2FC1C0D}" type="datetimeFigureOut">
              <a:rPr lang="et-EE" smtClean="0"/>
              <a:t>14.05.2025</a:t>
            </a:fld>
            <a:endParaRPr lang="et-E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AF29A9-688A-48FF-B740-E6149C69C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7A5713-472D-4E81-91B3-67E71138B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02E77-FCD8-423A-9BF1-21642A59C6B6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445765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70D615-80D8-45F8-9B53-74AE82D163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7768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272E7E-34C4-437B-8C91-7AAE6FE3F4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083974"/>
            <a:ext cx="10515600" cy="30819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0FD5EA-5A07-49FC-97E5-22CDC25752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9BC6EB-EE42-48AB-9DA2-1766B2FC1C0D}" type="datetimeFigureOut">
              <a:rPr lang="et-EE" smtClean="0"/>
              <a:t>14.05.2025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085A9E-3465-44BA-A71D-866C7F8FF5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C194ED-92F6-4ACB-903F-7D6233B358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802E77-FCD8-423A-9BF1-21642A59C6B6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860225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E33585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7588A8-1693-4B75-BFC6-09FC2B2986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44793"/>
            <a:ext cx="9144000" cy="1739370"/>
          </a:xfrm>
        </p:spPr>
        <p:txBody>
          <a:bodyPr/>
          <a:lstStyle/>
          <a:p>
            <a:r>
              <a:rPr lang="et-EE"/>
              <a:t>Spaa </a:t>
            </a:r>
            <a:r>
              <a:rPr lang="et-EE" dirty="0"/>
              <a:t>infoseminar 14.05.2025</a:t>
            </a:r>
            <a:endParaRPr lang="et-EE" b="1" dirty="0">
              <a:solidFill>
                <a:srgbClr val="E33585"/>
              </a:solidFill>
              <a:ea typeface="Calibri"/>
              <a:cs typeface="Calibri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824DAC-0B1B-4230-96F6-19EA605C63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891895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et-EE" sz="4300" dirty="0">
              <a:ea typeface="Calibri"/>
              <a:cs typeface="Calibri"/>
            </a:endParaRPr>
          </a:p>
          <a:p>
            <a:r>
              <a:rPr lang="et-EE" sz="2800" dirty="0">
                <a:ea typeface="Calibri"/>
                <a:cs typeface="Calibri"/>
              </a:rPr>
              <a:t>Siret Rannik</a:t>
            </a:r>
          </a:p>
          <a:p>
            <a:r>
              <a:rPr lang="et-EE" sz="1800" dirty="0">
                <a:ea typeface="Calibri"/>
                <a:cs typeface="Calibri"/>
              </a:rPr>
              <a:t>Iluteeninduse valdkonna juhtivõpetaja </a:t>
            </a:r>
          </a:p>
          <a:p>
            <a:endParaRPr lang="et-EE" dirty="0"/>
          </a:p>
          <a:p>
            <a:r>
              <a:rPr lang="et-EE" sz="1400" dirty="0"/>
              <a:t>Tallinna Teeninduskool</a:t>
            </a:r>
            <a:endParaRPr lang="et-EE" sz="1400" dirty="0">
              <a:ea typeface="Calibri"/>
              <a:cs typeface="Calibri"/>
            </a:endParaRPr>
          </a:p>
          <a:p>
            <a:r>
              <a:rPr lang="et-EE" sz="2000" dirty="0"/>
              <a:t>2025</a:t>
            </a:r>
            <a:endParaRPr lang="et-EE" sz="20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979885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4279D-9417-A646-D9E3-A1AE98C49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err="1">
                <a:ea typeface="Calibri"/>
                <a:cs typeface="Calibri"/>
              </a:rPr>
              <a:t>Sissejuhatav</a:t>
            </a:r>
            <a:r>
              <a:rPr lang="en-GB">
                <a:ea typeface="Calibri"/>
                <a:cs typeface="Calibri"/>
              </a:rPr>
              <a:t> </a:t>
            </a:r>
            <a:r>
              <a:rPr lang="en-GB" err="1">
                <a:ea typeface="Calibri"/>
                <a:cs typeface="Calibri"/>
              </a:rPr>
              <a:t>osa</a:t>
            </a:r>
            <a:r>
              <a:rPr lang="en-GB">
                <a:ea typeface="Calibri"/>
                <a:cs typeface="Calibri"/>
              </a:rPr>
              <a:t>, </a:t>
            </a:r>
            <a:r>
              <a:rPr lang="en-GB" err="1">
                <a:ea typeface="Calibri"/>
                <a:cs typeface="Calibri"/>
              </a:rPr>
              <a:t>kooliülesed</a:t>
            </a:r>
            <a:r>
              <a:rPr lang="en-GB">
                <a:ea typeface="Calibri"/>
                <a:cs typeface="Calibri"/>
              </a:rPr>
              <a:t> </a:t>
            </a:r>
            <a:r>
              <a:rPr lang="en-GB" err="1">
                <a:ea typeface="Calibri"/>
                <a:cs typeface="Calibri"/>
              </a:rPr>
              <a:t>moodulid</a:t>
            </a:r>
            <a:r>
              <a:rPr lang="en-GB">
                <a:ea typeface="Calibri"/>
                <a:cs typeface="Calibri"/>
              </a:rPr>
              <a:t> 30 </a:t>
            </a:r>
            <a:r>
              <a:rPr lang="en-GB" err="1">
                <a:ea typeface="Calibri"/>
                <a:cs typeface="Calibri"/>
              </a:rPr>
              <a:t>EKAPit</a:t>
            </a:r>
            <a:r>
              <a:rPr lang="en-GB">
                <a:ea typeface="Calibri"/>
                <a:cs typeface="Calibri"/>
              </a:rPr>
              <a:t> 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CF715D-CF82-F720-9352-7CC2C7E43E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54667"/>
            <a:ext cx="10515600" cy="311124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err="1">
                <a:ea typeface="Calibri"/>
                <a:cs typeface="Calibri"/>
              </a:rPr>
              <a:t>Oskused</a:t>
            </a:r>
            <a:r>
              <a:rPr lang="en-GB">
                <a:ea typeface="Calibri"/>
                <a:cs typeface="Calibri"/>
              </a:rPr>
              <a:t> </a:t>
            </a:r>
            <a:r>
              <a:rPr lang="en-GB" err="1">
                <a:ea typeface="Calibri"/>
                <a:cs typeface="Calibri"/>
              </a:rPr>
              <a:t>eluks</a:t>
            </a:r>
            <a:r>
              <a:rPr lang="en-GB">
                <a:ea typeface="Calibri"/>
                <a:cs typeface="Calibri"/>
              </a:rPr>
              <a:t> </a:t>
            </a:r>
            <a:r>
              <a:rPr lang="en-GB" err="1">
                <a:ea typeface="Calibri"/>
                <a:cs typeface="Calibri"/>
              </a:rPr>
              <a:t>ja</a:t>
            </a:r>
            <a:r>
              <a:rPr lang="en-GB">
                <a:ea typeface="Calibri"/>
                <a:cs typeface="Calibri"/>
              </a:rPr>
              <a:t> </a:t>
            </a:r>
            <a:r>
              <a:rPr lang="en-GB" err="1">
                <a:ea typeface="Calibri"/>
                <a:cs typeface="Calibri"/>
              </a:rPr>
              <a:t>tööks</a:t>
            </a:r>
            <a:r>
              <a:rPr lang="en-GB">
                <a:ea typeface="Calibri"/>
                <a:cs typeface="Calibri"/>
              </a:rPr>
              <a:t> 15 </a:t>
            </a:r>
            <a:r>
              <a:rPr lang="en-GB" err="1">
                <a:ea typeface="Calibri"/>
                <a:cs typeface="Calibri"/>
              </a:rPr>
              <a:t>EKAPit</a:t>
            </a:r>
          </a:p>
          <a:p>
            <a:endParaRPr lang="en-GB">
              <a:ea typeface="Calibri"/>
              <a:cs typeface="Calibri"/>
            </a:endParaRPr>
          </a:p>
          <a:p>
            <a:r>
              <a:rPr lang="en-GB" err="1">
                <a:ea typeface="Calibri"/>
                <a:cs typeface="Calibri"/>
              </a:rPr>
              <a:t>Digipädevused</a:t>
            </a:r>
            <a:r>
              <a:rPr lang="en-GB">
                <a:ea typeface="Calibri"/>
                <a:cs typeface="Calibri"/>
              </a:rPr>
              <a:t> 5 </a:t>
            </a:r>
            <a:r>
              <a:rPr lang="en-GB" err="1">
                <a:ea typeface="Calibri"/>
                <a:cs typeface="Calibri"/>
              </a:rPr>
              <a:t>EKAPit</a:t>
            </a:r>
            <a:endParaRPr lang="en-GB">
              <a:ea typeface="Calibri"/>
              <a:cs typeface="Calibri"/>
            </a:endParaRPr>
          </a:p>
          <a:p>
            <a:endParaRPr lang="en-GB">
              <a:ea typeface="Calibri"/>
              <a:cs typeface="Calibri"/>
            </a:endParaRPr>
          </a:p>
          <a:p>
            <a:r>
              <a:rPr lang="en-GB" err="1">
                <a:ea typeface="Calibri"/>
                <a:cs typeface="Calibri"/>
              </a:rPr>
              <a:t>Sissejuhatus</a:t>
            </a:r>
            <a:r>
              <a:rPr lang="en-GB">
                <a:ea typeface="Calibri"/>
                <a:cs typeface="Calibri"/>
              </a:rPr>
              <a:t> </a:t>
            </a:r>
            <a:r>
              <a:rPr lang="en-GB" err="1">
                <a:ea typeface="Calibri"/>
                <a:cs typeface="Calibri"/>
              </a:rPr>
              <a:t>valdkonda</a:t>
            </a:r>
            <a:r>
              <a:rPr lang="en-GB">
                <a:ea typeface="Calibri"/>
                <a:cs typeface="Calibri"/>
              </a:rPr>
              <a:t> 10 </a:t>
            </a:r>
            <a:r>
              <a:rPr lang="en-GB" err="1">
                <a:ea typeface="Calibri"/>
                <a:cs typeface="Calibri"/>
              </a:rPr>
              <a:t>EKAPit</a:t>
            </a:r>
            <a:r>
              <a:rPr lang="en-GB">
                <a:ea typeface="Calibri"/>
                <a:cs typeface="Calibri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213010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4197E7-B44C-E3C4-0A2E-71B3D2868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77689"/>
            <a:ext cx="10515600" cy="853448"/>
          </a:xfrm>
        </p:spPr>
        <p:txBody>
          <a:bodyPr/>
          <a:lstStyle/>
          <a:p>
            <a:r>
              <a:rPr lang="en-GB" dirty="0" err="1">
                <a:ea typeface="Calibri"/>
                <a:cs typeface="Calibri"/>
              </a:rPr>
              <a:t>Oskused</a:t>
            </a:r>
            <a:r>
              <a:rPr lang="en-GB" dirty="0">
                <a:ea typeface="Calibri"/>
                <a:cs typeface="Calibri"/>
              </a:rPr>
              <a:t> </a:t>
            </a:r>
            <a:r>
              <a:rPr lang="en-GB" dirty="0" err="1">
                <a:ea typeface="Calibri"/>
                <a:cs typeface="Calibri"/>
              </a:rPr>
              <a:t>eluks</a:t>
            </a:r>
            <a:r>
              <a:rPr lang="en-GB" dirty="0">
                <a:ea typeface="Calibri"/>
                <a:cs typeface="Calibri"/>
              </a:rPr>
              <a:t> </a:t>
            </a:r>
            <a:r>
              <a:rPr lang="en-GB" dirty="0" err="1">
                <a:ea typeface="Calibri"/>
                <a:cs typeface="Calibri"/>
              </a:rPr>
              <a:t>ja</a:t>
            </a:r>
            <a:r>
              <a:rPr lang="en-GB" dirty="0">
                <a:ea typeface="Calibri"/>
                <a:cs typeface="Calibri"/>
              </a:rPr>
              <a:t> </a:t>
            </a:r>
            <a:r>
              <a:rPr lang="en-GB" dirty="0" err="1">
                <a:ea typeface="Calibri"/>
                <a:cs typeface="Calibri"/>
              </a:rPr>
              <a:t>tööks</a:t>
            </a:r>
            <a:r>
              <a:rPr lang="en-GB" dirty="0">
                <a:ea typeface="Calibri"/>
                <a:cs typeface="Calibri"/>
              </a:rPr>
              <a:t> 15 </a:t>
            </a:r>
            <a:r>
              <a:rPr lang="en-GB" dirty="0" err="1">
                <a:ea typeface="Calibri"/>
                <a:cs typeface="Calibri"/>
              </a:rPr>
              <a:t>EKAPit</a:t>
            </a:r>
            <a:r>
              <a:rPr lang="en-GB" dirty="0">
                <a:ea typeface="Calibri"/>
                <a:cs typeface="Calibri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43B5C-7BB5-D378-3DC6-CF001B1892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84832"/>
            <a:ext cx="10515600" cy="4403461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endParaRPr lang="en-GB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GB" dirty="0">
                <a:latin typeface="Calibri"/>
                <a:ea typeface="Calibri"/>
                <a:cs typeface="Times New Roman"/>
              </a:rPr>
              <a:t>ÕV 1  </a:t>
            </a:r>
            <a:r>
              <a:rPr lang="en-GB" dirty="0" err="1">
                <a:latin typeface="Calibri"/>
                <a:ea typeface="Calibri"/>
                <a:cs typeface="Times New Roman"/>
              </a:rPr>
              <a:t>Vaimne</a:t>
            </a:r>
            <a:r>
              <a:rPr lang="en-GB" dirty="0">
                <a:latin typeface="Calibri"/>
                <a:ea typeface="Calibri"/>
                <a:cs typeface="Times New Roman"/>
              </a:rPr>
              <a:t>, </a:t>
            </a:r>
            <a:r>
              <a:rPr lang="en-GB" dirty="0" err="1">
                <a:latin typeface="Calibri"/>
                <a:ea typeface="Calibri"/>
                <a:cs typeface="Times New Roman"/>
              </a:rPr>
              <a:t>füüsiline</a:t>
            </a:r>
            <a:r>
              <a:rPr lang="en-GB" dirty="0">
                <a:latin typeface="Calibri"/>
                <a:ea typeface="Calibri"/>
                <a:cs typeface="Times New Roman"/>
              </a:rPr>
              <a:t> </a:t>
            </a:r>
            <a:r>
              <a:rPr lang="en-GB" dirty="0" err="1">
                <a:latin typeface="Calibri"/>
                <a:ea typeface="Calibri"/>
                <a:cs typeface="Times New Roman"/>
              </a:rPr>
              <a:t>ja</a:t>
            </a:r>
            <a:r>
              <a:rPr lang="en-GB" dirty="0">
                <a:latin typeface="Calibri"/>
                <a:ea typeface="Calibri"/>
                <a:cs typeface="Times New Roman"/>
              </a:rPr>
              <a:t> </a:t>
            </a:r>
            <a:r>
              <a:rPr lang="en-GB" dirty="0" err="1">
                <a:latin typeface="Calibri"/>
                <a:ea typeface="Calibri"/>
                <a:cs typeface="Times New Roman"/>
              </a:rPr>
              <a:t>sotsiaalne</a:t>
            </a:r>
            <a:r>
              <a:rPr lang="en-GB" dirty="0">
                <a:latin typeface="Calibri"/>
                <a:ea typeface="Calibri"/>
                <a:cs typeface="Times New Roman"/>
              </a:rPr>
              <a:t> </a:t>
            </a:r>
            <a:r>
              <a:rPr lang="en-GB" dirty="0" err="1">
                <a:latin typeface="Calibri"/>
                <a:ea typeface="Calibri"/>
                <a:cs typeface="Times New Roman"/>
              </a:rPr>
              <a:t>heaolu</a:t>
            </a:r>
            <a:r>
              <a:rPr lang="en-GB" dirty="0">
                <a:latin typeface="Calibri"/>
                <a:ea typeface="Calibri"/>
                <a:cs typeface="Times New Roman"/>
              </a:rPr>
              <a:t>, </a:t>
            </a:r>
            <a:r>
              <a:rPr lang="en-GB" dirty="0" err="1">
                <a:latin typeface="Calibri"/>
                <a:ea typeface="Calibri"/>
                <a:cs typeface="Times New Roman"/>
              </a:rPr>
              <a:t>eneseareng</a:t>
            </a:r>
            <a:r>
              <a:rPr lang="en-GB" dirty="0">
                <a:latin typeface="Calibri"/>
                <a:ea typeface="Calibri"/>
                <a:cs typeface="Times New Roman"/>
              </a:rPr>
              <a:t> </a:t>
            </a:r>
          </a:p>
          <a:p>
            <a:pPr marL="0" indent="0">
              <a:buNone/>
            </a:pPr>
            <a:r>
              <a:rPr lang="en-GB" dirty="0">
                <a:latin typeface="Calibri"/>
                <a:ea typeface="Calibri"/>
                <a:cs typeface="Times New Roman"/>
              </a:rPr>
              <a:t>ÕV 2 </a:t>
            </a:r>
            <a:r>
              <a:rPr lang="en-GB" dirty="0" err="1">
                <a:latin typeface="Calibri"/>
                <a:ea typeface="Calibri"/>
                <a:cs typeface="Times New Roman"/>
              </a:rPr>
              <a:t>Õpistrateegiad</a:t>
            </a:r>
            <a:r>
              <a:rPr lang="en-GB" dirty="0">
                <a:latin typeface="Calibri"/>
                <a:ea typeface="Calibri"/>
                <a:cs typeface="Times New Roman"/>
              </a:rPr>
              <a:t>, </a:t>
            </a:r>
            <a:r>
              <a:rPr lang="en-GB" dirty="0" err="1">
                <a:latin typeface="Calibri"/>
                <a:ea typeface="Calibri"/>
                <a:cs typeface="Times New Roman"/>
              </a:rPr>
              <a:t>õppimise</a:t>
            </a:r>
            <a:r>
              <a:rPr lang="en-GB" dirty="0">
                <a:latin typeface="Calibri"/>
                <a:ea typeface="Calibri"/>
                <a:cs typeface="Times New Roman"/>
              </a:rPr>
              <a:t> </a:t>
            </a:r>
            <a:r>
              <a:rPr lang="en-GB" dirty="0" err="1">
                <a:latin typeface="Calibri"/>
                <a:ea typeface="Calibri"/>
                <a:cs typeface="Times New Roman"/>
              </a:rPr>
              <a:t>juhtimine</a:t>
            </a:r>
            <a:r>
              <a:rPr lang="en-GB" dirty="0">
                <a:latin typeface="Calibri"/>
                <a:ea typeface="Calibri"/>
                <a:cs typeface="Times New Roman"/>
              </a:rPr>
              <a:t>, </a:t>
            </a:r>
            <a:r>
              <a:rPr lang="en-GB" dirty="0" err="1">
                <a:latin typeface="Calibri"/>
                <a:ea typeface="Calibri"/>
                <a:cs typeface="Times New Roman"/>
              </a:rPr>
              <a:t>koolikeskkond</a:t>
            </a:r>
            <a:endParaRPr lang="en-GB" dirty="0">
              <a:latin typeface="Calibri"/>
              <a:ea typeface="Calibri" panose="020F0502020204030204"/>
              <a:cs typeface="Calibri" panose="020F0502020204030204"/>
            </a:endParaRPr>
          </a:p>
          <a:p>
            <a:pPr marL="0" indent="0">
              <a:buNone/>
            </a:pPr>
            <a:r>
              <a:rPr lang="en-GB" dirty="0">
                <a:latin typeface="Calibri"/>
                <a:ea typeface="Calibri"/>
                <a:cs typeface="Times New Roman"/>
              </a:rPr>
              <a:t>ÕV 3 </a:t>
            </a:r>
            <a:r>
              <a:rPr lang="en-GB" dirty="0" err="1">
                <a:latin typeface="Calibri"/>
                <a:ea typeface="Calibri"/>
                <a:cs typeface="Times New Roman"/>
              </a:rPr>
              <a:t>Meeskonnatöö</a:t>
            </a:r>
            <a:r>
              <a:rPr lang="en-GB" dirty="0">
                <a:latin typeface="Calibri"/>
                <a:ea typeface="Calibri"/>
                <a:cs typeface="Times New Roman"/>
              </a:rPr>
              <a:t> </a:t>
            </a:r>
            <a:r>
              <a:rPr lang="en-GB" dirty="0" err="1">
                <a:latin typeface="Calibri"/>
                <a:ea typeface="Calibri"/>
                <a:cs typeface="Times New Roman"/>
              </a:rPr>
              <a:t>ja</a:t>
            </a:r>
            <a:r>
              <a:rPr lang="en-GB" dirty="0">
                <a:latin typeface="Calibri"/>
                <a:ea typeface="Calibri"/>
                <a:cs typeface="Times New Roman"/>
              </a:rPr>
              <a:t> </a:t>
            </a:r>
            <a:r>
              <a:rPr lang="en-GB" dirty="0" err="1">
                <a:latin typeface="Calibri"/>
                <a:ea typeface="Calibri"/>
                <a:cs typeface="Times New Roman"/>
              </a:rPr>
              <a:t>sotsiaalne</a:t>
            </a:r>
            <a:r>
              <a:rPr lang="en-GB" dirty="0">
                <a:latin typeface="Calibri"/>
                <a:ea typeface="Calibri"/>
                <a:cs typeface="Times New Roman"/>
              </a:rPr>
              <a:t> </a:t>
            </a:r>
            <a:r>
              <a:rPr lang="en-GB" dirty="0" err="1">
                <a:latin typeface="Calibri"/>
                <a:ea typeface="Calibri"/>
                <a:cs typeface="Times New Roman"/>
              </a:rPr>
              <a:t>vastutus</a:t>
            </a:r>
            <a:endParaRPr lang="en-GB" dirty="0">
              <a:latin typeface="Calibri"/>
              <a:ea typeface="Calibri" panose="020F0502020204030204"/>
              <a:cs typeface="Calibri" panose="020F0502020204030204"/>
            </a:endParaRPr>
          </a:p>
          <a:p>
            <a:pPr marL="0" indent="0">
              <a:buNone/>
            </a:pPr>
            <a:r>
              <a:rPr lang="en-GB" dirty="0">
                <a:latin typeface="Calibri"/>
                <a:ea typeface="Calibri"/>
                <a:cs typeface="Times New Roman"/>
              </a:rPr>
              <a:t>ÕV 4 </a:t>
            </a:r>
            <a:r>
              <a:rPr lang="en-GB" dirty="0" err="1">
                <a:latin typeface="Calibri"/>
                <a:ea typeface="Calibri"/>
                <a:cs typeface="Times New Roman"/>
              </a:rPr>
              <a:t>Ettevõtlikkus</a:t>
            </a:r>
            <a:r>
              <a:rPr lang="en-GB" dirty="0">
                <a:latin typeface="Calibri"/>
                <a:ea typeface="Calibri"/>
                <a:cs typeface="Times New Roman"/>
              </a:rPr>
              <a:t> </a:t>
            </a:r>
            <a:r>
              <a:rPr lang="en-GB" dirty="0" err="1">
                <a:latin typeface="Calibri"/>
                <a:ea typeface="Calibri"/>
                <a:cs typeface="Times New Roman"/>
              </a:rPr>
              <a:t>ja</a:t>
            </a:r>
            <a:r>
              <a:rPr lang="en-GB" dirty="0">
                <a:latin typeface="Calibri"/>
                <a:ea typeface="Calibri"/>
                <a:cs typeface="Times New Roman"/>
              </a:rPr>
              <a:t> </a:t>
            </a:r>
            <a:r>
              <a:rPr lang="en-GB" dirty="0" err="1">
                <a:latin typeface="Calibri"/>
                <a:ea typeface="Calibri"/>
                <a:cs typeface="Times New Roman"/>
              </a:rPr>
              <a:t>kestlik</a:t>
            </a:r>
            <a:r>
              <a:rPr lang="en-GB" dirty="0">
                <a:latin typeface="Calibri"/>
                <a:ea typeface="Calibri"/>
                <a:cs typeface="Times New Roman"/>
              </a:rPr>
              <a:t> </a:t>
            </a:r>
            <a:r>
              <a:rPr lang="en-GB" dirty="0" err="1">
                <a:latin typeface="Calibri"/>
                <a:ea typeface="Calibri"/>
                <a:cs typeface="Times New Roman"/>
              </a:rPr>
              <a:t>maailmavaade</a:t>
            </a:r>
            <a:endParaRPr lang="en-GB" dirty="0">
              <a:latin typeface="Calibri"/>
              <a:ea typeface="Calibri" panose="020F0502020204030204"/>
              <a:cs typeface="Calibri" panose="020F0502020204030204"/>
            </a:endParaRPr>
          </a:p>
          <a:p>
            <a:pPr marL="0" indent="0">
              <a:buNone/>
            </a:pPr>
            <a:r>
              <a:rPr lang="en-GB" dirty="0">
                <a:latin typeface="Calibri"/>
                <a:ea typeface="Calibri"/>
                <a:cs typeface="Times New Roman"/>
              </a:rPr>
              <a:t>ÕV 5 </a:t>
            </a:r>
            <a:r>
              <a:rPr lang="en-GB" dirty="0" err="1">
                <a:latin typeface="Calibri"/>
                <a:ea typeface="Calibri"/>
                <a:cs typeface="Times New Roman"/>
              </a:rPr>
              <a:t>Tööturu</a:t>
            </a:r>
            <a:r>
              <a:rPr lang="en-GB" dirty="0">
                <a:latin typeface="Calibri"/>
                <a:ea typeface="Calibri"/>
                <a:cs typeface="Times New Roman"/>
              </a:rPr>
              <a:t> </a:t>
            </a:r>
            <a:r>
              <a:rPr lang="en-GB" dirty="0" err="1">
                <a:latin typeface="Calibri"/>
                <a:ea typeface="Calibri"/>
                <a:cs typeface="Times New Roman"/>
              </a:rPr>
              <a:t>mõistmine</a:t>
            </a:r>
            <a:r>
              <a:rPr lang="en-GB" dirty="0">
                <a:latin typeface="Calibri"/>
                <a:ea typeface="Calibri"/>
                <a:cs typeface="Times New Roman"/>
              </a:rPr>
              <a:t> </a:t>
            </a:r>
            <a:r>
              <a:rPr lang="en-GB" dirty="0" err="1">
                <a:latin typeface="Calibri"/>
                <a:ea typeface="Calibri"/>
                <a:cs typeface="Times New Roman"/>
              </a:rPr>
              <a:t>ja</a:t>
            </a:r>
            <a:r>
              <a:rPr lang="en-GB" dirty="0">
                <a:latin typeface="Calibri"/>
                <a:ea typeface="Calibri"/>
                <a:cs typeface="Times New Roman"/>
              </a:rPr>
              <a:t> </a:t>
            </a:r>
            <a:r>
              <a:rPr lang="en-GB" dirty="0" err="1">
                <a:latin typeface="Calibri"/>
                <a:ea typeface="Calibri"/>
                <a:cs typeface="Times New Roman"/>
              </a:rPr>
              <a:t>karjäär</a:t>
            </a:r>
            <a:endParaRPr lang="en-GB" dirty="0">
              <a:latin typeface="Calibri"/>
              <a:ea typeface="Calibri"/>
              <a:cs typeface="Times New Roman"/>
            </a:endParaRPr>
          </a:p>
          <a:p>
            <a:pPr marL="0" indent="0">
              <a:buNone/>
            </a:pPr>
            <a:r>
              <a:rPr lang="en-GB" dirty="0">
                <a:latin typeface="Calibri"/>
                <a:ea typeface="Calibri"/>
                <a:cs typeface="Times New Roman"/>
              </a:rPr>
              <a:t>ÕV 6 </a:t>
            </a:r>
            <a:r>
              <a:rPr lang="en-GB" dirty="0" err="1">
                <a:latin typeface="Calibri"/>
                <a:ea typeface="Calibri"/>
                <a:cs typeface="Times New Roman"/>
              </a:rPr>
              <a:t>Igapäevaoskused</a:t>
            </a:r>
            <a:r>
              <a:rPr lang="en-GB" dirty="0">
                <a:latin typeface="Calibri"/>
                <a:ea typeface="Calibri"/>
                <a:cs typeface="Times New Roman"/>
              </a:rPr>
              <a:t> </a:t>
            </a:r>
            <a:r>
              <a:rPr lang="en-GB" dirty="0" err="1">
                <a:latin typeface="Calibri"/>
                <a:ea typeface="Calibri"/>
                <a:cs typeface="Times New Roman"/>
              </a:rPr>
              <a:t>ja</a:t>
            </a:r>
            <a:r>
              <a:rPr lang="en-GB" dirty="0">
                <a:latin typeface="Calibri"/>
                <a:ea typeface="Calibri"/>
                <a:cs typeface="Times New Roman"/>
              </a:rPr>
              <a:t> </a:t>
            </a:r>
            <a:r>
              <a:rPr lang="en-GB" dirty="0" err="1">
                <a:latin typeface="Calibri"/>
                <a:ea typeface="Calibri"/>
                <a:cs typeface="Times New Roman"/>
              </a:rPr>
              <a:t>praktilised</a:t>
            </a:r>
            <a:r>
              <a:rPr lang="en-GB" dirty="0">
                <a:latin typeface="Calibri"/>
                <a:ea typeface="Calibri"/>
                <a:cs typeface="Times New Roman"/>
              </a:rPr>
              <a:t> </a:t>
            </a:r>
            <a:r>
              <a:rPr lang="en-GB" dirty="0" err="1">
                <a:latin typeface="Calibri"/>
                <a:ea typeface="Calibri"/>
                <a:cs typeface="Times New Roman"/>
              </a:rPr>
              <a:t>teadmised</a:t>
            </a:r>
            <a:r>
              <a:rPr lang="en-GB" dirty="0">
                <a:latin typeface="Calibri"/>
                <a:ea typeface="Calibri"/>
                <a:cs typeface="Times New Roman"/>
              </a:rPr>
              <a:t> (</a:t>
            </a:r>
            <a:r>
              <a:rPr lang="en-GB" dirty="0" err="1">
                <a:latin typeface="Calibri"/>
                <a:ea typeface="Calibri"/>
                <a:cs typeface="Times New Roman"/>
              </a:rPr>
              <a:t>eesti</a:t>
            </a:r>
            <a:r>
              <a:rPr lang="en-GB" dirty="0">
                <a:latin typeface="Calibri"/>
                <a:ea typeface="Calibri"/>
                <a:cs typeface="Times New Roman"/>
              </a:rPr>
              <a:t> keel, </a:t>
            </a:r>
            <a:r>
              <a:rPr lang="en-GB" dirty="0" err="1">
                <a:latin typeface="Calibri"/>
                <a:ea typeface="Calibri"/>
                <a:cs typeface="Times New Roman"/>
              </a:rPr>
              <a:t>matemaatika</a:t>
            </a:r>
            <a:r>
              <a:rPr lang="en-GB" dirty="0">
                <a:latin typeface="Calibri"/>
                <a:ea typeface="Calibri"/>
                <a:cs typeface="Times New Roman"/>
              </a:rPr>
              <a:t>, </a:t>
            </a:r>
            <a:r>
              <a:rPr lang="en-GB" dirty="0" err="1">
                <a:latin typeface="Calibri"/>
                <a:ea typeface="Calibri"/>
                <a:cs typeface="Times New Roman"/>
              </a:rPr>
              <a:t>võõrkeel</a:t>
            </a:r>
            <a:r>
              <a:rPr lang="en-GB" dirty="0">
                <a:latin typeface="Calibri"/>
                <a:ea typeface="Calibri"/>
                <a:cs typeface="Times New Roman"/>
              </a:rPr>
              <a:t>)</a:t>
            </a:r>
            <a:endParaRPr lang="en-GB" dirty="0">
              <a:latin typeface="Calibri"/>
              <a:ea typeface="Calibri" panose="020F0502020204030204"/>
              <a:cs typeface="Calibri" panose="020F0502020204030204"/>
            </a:endParaRPr>
          </a:p>
          <a:p>
            <a:pPr marL="0" indent="0">
              <a:buNone/>
            </a:pPr>
            <a:r>
              <a:rPr lang="en-GB" dirty="0">
                <a:latin typeface="Calibri"/>
                <a:ea typeface="Calibri"/>
                <a:cs typeface="Times New Roman"/>
              </a:rPr>
              <a:t>ÕV 7 </a:t>
            </a:r>
            <a:r>
              <a:rPr lang="en-GB" dirty="0" err="1">
                <a:latin typeface="Calibri"/>
                <a:ea typeface="Calibri"/>
                <a:cs typeface="Times New Roman"/>
              </a:rPr>
              <a:t>Rahaasjade</a:t>
            </a:r>
            <a:r>
              <a:rPr lang="en-GB" dirty="0">
                <a:latin typeface="Calibri"/>
                <a:ea typeface="Calibri"/>
                <a:cs typeface="Times New Roman"/>
              </a:rPr>
              <a:t> </a:t>
            </a:r>
            <a:r>
              <a:rPr lang="en-GB" dirty="0" err="1">
                <a:latin typeface="Calibri"/>
                <a:ea typeface="Calibri"/>
                <a:cs typeface="Times New Roman"/>
              </a:rPr>
              <a:t>teadlik</a:t>
            </a:r>
            <a:r>
              <a:rPr lang="en-GB" dirty="0">
                <a:latin typeface="Calibri"/>
                <a:ea typeface="Calibri"/>
                <a:cs typeface="Times New Roman"/>
              </a:rPr>
              <a:t> </a:t>
            </a:r>
            <a:r>
              <a:rPr lang="en-GB" dirty="0" err="1">
                <a:latin typeface="Calibri"/>
                <a:ea typeface="Calibri"/>
                <a:cs typeface="Times New Roman"/>
              </a:rPr>
              <a:t>korraldamine</a:t>
            </a:r>
            <a:r>
              <a:rPr lang="en-GB" dirty="0">
                <a:latin typeface="Calibri"/>
                <a:ea typeface="Calibri"/>
                <a:cs typeface="Times New Roman"/>
              </a:rPr>
              <a:t> </a:t>
            </a:r>
            <a:endParaRPr lang="en-GB" dirty="0">
              <a:latin typeface="Calibri"/>
              <a:ea typeface="Calibri" panose="020F0502020204030204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3993016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6300C-8CBE-E885-1127-F6581CF73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03612"/>
            <a:ext cx="10515600" cy="1706562"/>
          </a:xfrm>
        </p:spPr>
        <p:txBody>
          <a:bodyPr/>
          <a:lstStyle/>
          <a:p>
            <a:r>
              <a:rPr lang="en-GB" err="1">
                <a:ea typeface="Calibri"/>
                <a:cs typeface="Calibri"/>
              </a:rPr>
              <a:t>Mooduli</a:t>
            </a:r>
            <a:r>
              <a:rPr lang="en-GB">
                <a:ea typeface="Calibri"/>
                <a:cs typeface="Calibri"/>
              </a:rPr>
              <a:t> </a:t>
            </a:r>
            <a:r>
              <a:rPr lang="en-GB" err="1">
                <a:ea typeface="Calibri"/>
                <a:cs typeface="Calibri"/>
              </a:rPr>
              <a:t>rakendamine</a:t>
            </a:r>
            <a:endParaRPr lang="en-GB" err="1"/>
          </a:p>
        </p:txBody>
      </p:sp>
      <p:graphicFrame>
        <p:nvGraphicFramePr>
          <p:cNvPr id="17" name="Content Placeholder 2">
            <a:extLst>
              <a:ext uri="{FF2B5EF4-FFF2-40B4-BE49-F238E27FC236}">
                <a16:creationId xmlns:a16="http://schemas.microsoft.com/office/drawing/2014/main" id="{B2A04991-62BA-7F71-9E4E-9709CA63AB1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4125121"/>
              </p:ext>
            </p:extLst>
          </p:nvPr>
        </p:nvGraphicFramePr>
        <p:xfrm>
          <a:off x="838200" y="2273128"/>
          <a:ext cx="10515600" cy="38927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017415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F51BA0-4ED8-B613-9EAF-6EB288E3EC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9ED90F-6BC2-A0C2-AE23-B164D9845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45535"/>
            <a:ext cx="10515600" cy="1286486"/>
          </a:xfrm>
        </p:spPr>
        <p:txBody>
          <a:bodyPr/>
          <a:lstStyle/>
          <a:p>
            <a:r>
              <a:rPr lang="en-GB">
                <a:ea typeface="Calibri"/>
                <a:cs typeface="Calibri"/>
              </a:rPr>
              <a:t>Uue </a:t>
            </a:r>
            <a:r>
              <a:rPr lang="en-GB" err="1">
                <a:ea typeface="Calibri"/>
                <a:cs typeface="Calibri"/>
              </a:rPr>
              <a:t>õppekava</a:t>
            </a:r>
            <a:r>
              <a:rPr lang="en-GB">
                <a:ea typeface="Calibri"/>
                <a:cs typeface="Calibri"/>
              </a:rPr>
              <a:t> </a:t>
            </a:r>
            <a:r>
              <a:rPr lang="en-GB" err="1">
                <a:ea typeface="Calibri"/>
                <a:cs typeface="Calibri"/>
              </a:rPr>
              <a:t>võrdlus</a:t>
            </a:r>
            <a:r>
              <a:rPr lang="en-GB">
                <a:ea typeface="Calibri"/>
                <a:cs typeface="Calibri"/>
              </a:rPr>
              <a:t> </a:t>
            </a:r>
            <a:r>
              <a:rPr lang="en-GB" err="1">
                <a:ea typeface="Calibri"/>
                <a:cs typeface="Calibri"/>
              </a:rPr>
              <a:t>varasemaga</a:t>
            </a:r>
          </a:p>
        </p:txBody>
      </p:sp>
      <p:pic>
        <p:nvPicPr>
          <p:cNvPr id="4" name="Content Placeholder 3" descr="A white text on a black background&#10;&#10;AI-generated content may be incorrect.">
            <a:extLst>
              <a:ext uri="{FF2B5EF4-FFF2-40B4-BE49-F238E27FC236}">
                <a16:creationId xmlns:a16="http://schemas.microsoft.com/office/drawing/2014/main" id="{B952D416-D519-784A-C4B9-3E4BDBD73C6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93628" y="2185206"/>
            <a:ext cx="7852775" cy="4120729"/>
          </a:xfrm>
        </p:spPr>
      </p:pic>
    </p:spTree>
    <p:extLst>
      <p:ext uri="{BB962C8B-B14F-4D97-AF65-F5344CB8AC3E}">
        <p14:creationId xmlns:p14="http://schemas.microsoft.com/office/powerpoint/2010/main" val="24564926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03E33-ABE8-7392-3372-A3D4693C2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Uued piloteeritavad õppekavad 2025/2026 õppeaastal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F9EC86-E39A-9E73-0A75-0975284D8E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25496"/>
            <a:ext cx="10515600" cy="3703320"/>
          </a:xfrm>
        </p:spPr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t-EE" b="0" i="0" dirty="0">
                <a:solidFill>
                  <a:srgbClr val="000000"/>
                </a:solidFill>
                <a:effectLst/>
              </a:rPr>
              <a:t>Bio- ja keemiatööstuse tehnoloog  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t-EE" b="0" i="0" dirty="0">
                <a:solidFill>
                  <a:srgbClr val="000000"/>
                </a:solidFill>
                <a:effectLst/>
              </a:rPr>
              <a:t>Ehitustehnoloogia  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t-EE" b="1" i="0" dirty="0">
                <a:solidFill>
                  <a:srgbClr val="000000"/>
                </a:solidFill>
                <a:effectLst/>
              </a:rPr>
              <a:t>Ilu- ja heaoluteenused  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t-EE" b="0" i="0" dirty="0">
                <a:solidFill>
                  <a:srgbClr val="000000"/>
                </a:solidFill>
                <a:effectLst/>
              </a:rPr>
              <a:t>Info- ja kommunikatsioonitehnoloogia  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t-EE" b="0" i="0" dirty="0">
                <a:solidFill>
                  <a:srgbClr val="000000"/>
                </a:solidFill>
                <a:effectLst/>
              </a:rPr>
              <a:t>Jätkusuutlik ettevõtluse korraldus  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t-EE" b="1" i="0" dirty="0">
                <a:solidFill>
                  <a:srgbClr val="000000"/>
                </a:solidFill>
                <a:effectLst/>
              </a:rPr>
              <a:t>Külalismajandus  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2427195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10CCCE-B336-9D01-7780-332C005DB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77689"/>
            <a:ext cx="10515600" cy="935744"/>
          </a:xfrm>
        </p:spPr>
        <p:txBody>
          <a:bodyPr/>
          <a:lstStyle/>
          <a:p>
            <a:endParaRPr lang="et-E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2DBBB7-7C3F-4BB1-C4FA-A11A049EE2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57984"/>
            <a:ext cx="10515600" cy="4007926"/>
          </a:xfrm>
        </p:spPr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t-EE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Logistika ja laokorraldus  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t-EE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Masintöötlustehnoloogia  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t-EE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Side- ja võrgutehnoloogia  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t-EE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Tekstiilitoodete disain ja –tehnoloogia  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t-EE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Toiduainete tehnoloogia  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t-EE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Tööstuse digitehnoloogia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41273148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1C421-8E8A-A14D-8D7B-26B92B900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43584"/>
            <a:ext cx="10515600" cy="886968"/>
          </a:xfrm>
        </p:spPr>
        <p:txBody>
          <a:bodyPr>
            <a:normAutofit/>
          </a:bodyPr>
          <a:lstStyle/>
          <a:p>
            <a:r>
              <a:rPr kumimoji="0" lang="et-EE" sz="4400" b="1" i="0" u="none" strike="noStrike" kern="1200" cap="none" spc="0" normalizeH="0" baseline="0" noProof="0" dirty="0">
                <a:ln>
                  <a:noFill/>
                </a:ln>
                <a:solidFill>
                  <a:srgbClr val="E33585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Turismiteenused 4-aastane ÕK</a:t>
            </a:r>
            <a:endParaRPr lang="et-E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51E2BB-4E8C-D2A1-F2FA-7CD97ED7BD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67712"/>
            <a:ext cx="10515600" cy="4151376"/>
          </a:xfrm>
        </p:spPr>
        <p:txBody>
          <a:bodyPr>
            <a:normAutofit/>
          </a:bodyPr>
          <a:lstStyle/>
          <a:p>
            <a:r>
              <a:rPr lang="et-EE" dirty="0"/>
              <a:t>Õpingute käigus on õpilasel võimalik valida järgmiste suunavalikute ja/või spetsialiseerumiste vahel:</a:t>
            </a:r>
          </a:p>
          <a:p>
            <a:pPr marL="457200" lvl="1" indent="0">
              <a:buNone/>
            </a:pPr>
            <a:r>
              <a:rPr lang="et-EE" dirty="0"/>
              <a:t>1)  majutamise ja toitlustamise suund</a:t>
            </a:r>
          </a:p>
          <a:p>
            <a:pPr marL="914400" lvl="1" indent="-457200">
              <a:buAutoNum type="arabicParenR" startAt="2"/>
            </a:pPr>
            <a:r>
              <a:rPr lang="et-EE" dirty="0"/>
              <a:t>reisimine, turismi ja vaba aja veetmise suund</a:t>
            </a:r>
          </a:p>
          <a:p>
            <a:pPr marL="457200" lvl="1" indent="0">
              <a:buNone/>
            </a:pPr>
            <a:endParaRPr lang="et-EE" dirty="0"/>
          </a:p>
          <a:p>
            <a:r>
              <a:rPr lang="et-EE" dirty="0"/>
              <a:t>Majutamise ja toitlustamise suunal on võimalik spetsialiseeruda</a:t>
            </a:r>
          </a:p>
          <a:p>
            <a:pPr marL="457200" lvl="1" indent="0">
              <a:buNone/>
            </a:pPr>
            <a:r>
              <a:rPr lang="et-EE" dirty="0"/>
              <a:t>1)  toitlustamisele</a:t>
            </a:r>
          </a:p>
          <a:p>
            <a:pPr marL="457200" lvl="1" indent="0">
              <a:buNone/>
            </a:pPr>
            <a:r>
              <a:rPr lang="et-EE" dirty="0"/>
              <a:t>2)  toitlustusteenindusele</a:t>
            </a:r>
          </a:p>
          <a:p>
            <a:pPr marL="457200" lvl="1" indent="0">
              <a:buNone/>
            </a:pPr>
            <a:r>
              <a:rPr lang="et-EE" dirty="0"/>
              <a:t>3)  turismiettevõtete teenindusele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2872015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3AD356-3D2F-C07A-9164-E4A04B0DC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Turismiteenused 4-aastane ÕK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770C00-6E16-9817-654F-756832DD79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33472"/>
            <a:ext cx="10515600" cy="3532437"/>
          </a:xfrm>
        </p:spPr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t-EE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Reisimine, turismi ja vaba aja veetmise suunal on võimalik spetsialiseeruda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t-EE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AutoNum type="arabicParenR"/>
              <a:tabLst/>
              <a:defRPr/>
            </a:pPr>
            <a:r>
              <a:rPr kumimoji="0" lang="et-EE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elamusturismi teenindusele</a:t>
            </a:r>
          </a:p>
          <a:p>
            <a:pPr marL="914400" marR="0" lvl="1" indent="-4572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AutoNum type="arabicParenR"/>
              <a:tabLst/>
              <a:defRPr/>
            </a:pPr>
            <a:r>
              <a:rPr kumimoji="0" lang="et-EE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sündmuste korraldamisele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8854097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E96155-0CC9-44F5-ADCB-F6CF08C60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07267"/>
            <a:ext cx="10515600" cy="1325563"/>
          </a:xfrm>
        </p:spPr>
        <p:txBody>
          <a:bodyPr/>
          <a:lstStyle/>
          <a:p>
            <a:pPr algn="ctr"/>
            <a:r>
              <a:rPr lang="et-EE"/>
              <a:t>Tänan kuulamast!</a:t>
            </a:r>
          </a:p>
        </p:txBody>
      </p:sp>
    </p:spTree>
    <p:extLst>
      <p:ext uri="{BB962C8B-B14F-4D97-AF65-F5344CB8AC3E}">
        <p14:creationId xmlns:p14="http://schemas.microsoft.com/office/powerpoint/2010/main" val="197108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8D6E27-4B6F-4AC7-B2BD-2527E36814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1874710"/>
          </a:xfrm>
        </p:spPr>
        <p:txBody>
          <a:bodyPr>
            <a:normAutofit/>
          </a:bodyPr>
          <a:lstStyle/>
          <a:p>
            <a:r>
              <a:rPr lang="en-GB" sz="3600" dirty="0">
                <a:ea typeface="+mj-lt"/>
                <a:cs typeface="+mj-lt"/>
              </a:rPr>
              <a:t>„Kui </a:t>
            </a:r>
            <a:r>
              <a:rPr lang="en-GB" sz="3600" dirty="0" err="1">
                <a:ea typeface="+mj-lt"/>
                <a:cs typeface="+mj-lt"/>
              </a:rPr>
              <a:t>tuul</a:t>
            </a:r>
            <a:r>
              <a:rPr lang="en-GB" sz="3600" dirty="0">
                <a:ea typeface="+mj-lt"/>
                <a:cs typeface="+mj-lt"/>
              </a:rPr>
              <a:t> </a:t>
            </a:r>
            <a:r>
              <a:rPr lang="en-GB" sz="3600" dirty="0" err="1">
                <a:ea typeface="+mj-lt"/>
                <a:cs typeface="+mj-lt"/>
              </a:rPr>
              <a:t>muutub</a:t>
            </a:r>
            <a:r>
              <a:rPr lang="en-GB" sz="3600" dirty="0">
                <a:ea typeface="+mj-lt"/>
                <a:cs typeface="+mj-lt"/>
              </a:rPr>
              <a:t>, </a:t>
            </a:r>
            <a:r>
              <a:rPr lang="en-GB" sz="3600" dirty="0" err="1">
                <a:ea typeface="+mj-lt"/>
                <a:cs typeface="+mj-lt"/>
              </a:rPr>
              <a:t>ei</a:t>
            </a:r>
            <a:r>
              <a:rPr lang="en-GB" sz="3600" dirty="0">
                <a:ea typeface="+mj-lt"/>
                <a:cs typeface="+mj-lt"/>
              </a:rPr>
              <a:t> </a:t>
            </a:r>
            <a:r>
              <a:rPr lang="en-GB" sz="3600" dirty="0" err="1">
                <a:ea typeface="+mj-lt"/>
                <a:cs typeface="+mj-lt"/>
              </a:rPr>
              <a:t>ehita</a:t>
            </a:r>
            <a:r>
              <a:rPr lang="en-GB" sz="3600" dirty="0">
                <a:ea typeface="+mj-lt"/>
                <a:cs typeface="+mj-lt"/>
              </a:rPr>
              <a:t> </a:t>
            </a:r>
            <a:r>
              <a:rPr lang="en-GB" sz="3600" dirty="0" err="1">
                <a:ea typeface="+mj-lt"/>
                <a:cs typeface="+mj-lt"/>
              </a:rPr>
              <a:t>tark</a:t>
            </a:r>
            <a:r>
              <a:rPr lang="en-GB" sz="3600" dirty="0">
                <a:ea typeface="+mj-lt"/>
                <a:cs typeface="+mj-lt"/>
              </a:rPr>
              <a:t> </a:t>
            </a:r>
            <a:r>
              <a:rPr lang="en-GB" sz="3600" dirty="0" err="1">
                <a:ea typeface="+mj-lt"/>
                <a:cs typeface="+mj-lt"/>
              </a:rPr>
              <a:t>inimene</a:t>
            </a:r>
            <a:r>
              <a:rPr lang="en-GB" sz="3600" dirty="0">
                <a:ea typeface="+mj-lt"/>
                <a:cs typeface="+mj-lt"/>
              </a:rPr>
              <a:t> </a:t>
            </a:r>
            <a:r>
              <a:rPr lang="en-GB" sz="3600" dirty="0" err="1">
                <a:ea typeface="+mj-lt"/>
                <a:cs typeface="+mj-lt"/>
              </a:rPr>
              <a:t>seina</a:t>
            </a:r>
            <a:r>
              <a:rPr lang="en-GB" sz="3600" dirty="0">
                <a:ea typeface="+mj-lt"/>
                <a:cs typeface="+mj-lt"/>
              </a:rPr>
              <a:t>, </a:t>
            </a:r>
            <a:r>
              <a:rPr lang="en-GB" sz="3600" dirty="0" err="1">
                <a:ea typeface="+mj-lt"/>
                <a:cs typeface="+mj-lt"/>
              </a:rPr>
              <a:t>vaid</a:t>
            </a:r>
            <a:r>
              <a:rPr lang="en-GB" sz="3600" dirty="0">
                <a:ea typeface="+mj-lt"/>
                <a:cs typeface="+mj-lt"/>
              </a:rPr>
              <a:t> </a:t>
            </a:r>
            <a:r>
              <a:rPr lang="en-GB" sz="3600" dirty="0" err="1">
                <a:ea typeface="+mj-lt"/>
                <a:cs typeface="+mj-lt"/>
              </a:rPr>
              <a:t>seab</a:t>
            </a:r>
            <a:r>
              <a:rPr lang="en-GB" sz="3600" dirty="0">
                <a:ea typeface="+mj-lt"/>
                <a:cs typeface="+mj-lt"/>
              </a:rPr>
              <a:t> </a:t>
            </a:r>
            <a:r>
              <a:rPr lang="en-GB" sz="3600" dirty="0" err="1">
                <a:ea typeface="+mj-lt"/>
                <a:cs typeface="+mj-lt"/>
              </a:rPr>
              <a:t>purjed</a:t>
            </a:r>
            <a:r>
              <a:rPr lang="en-GB" sz="3600" dirty="0">
                <a:ea typeface="+mj-lt"/>
                <a:cs typeface="+mj-lt"/>
              </a:rPr>
              <a:t> </a:t>
            </a:r>
            <a:r>
              <a:rPr lang="en-GB" sz="3600" dirty="0" err="1">
                <a:ea typeface="+mj-lt"/>
                <a:cs typeface="+mj-lt"/>
              </a:rPr>
              <a:t>õigesse</a:t>
            </a:r>
            <a:r>
              <a:rPr lang="en-GB" sz="3600" dirty="0">
                <a:ea typeface="+mj-lt"/>
                <a:cs typeface="+mj-lt"/>
              </a:rPr>
              <a:t> </a:t>
            </a:r>
            <a:r>
              <a:rPr lang="en-GB" sz="3600" dirty="0" err="1">
                <a:ea typeface="+mj-lt"/>
                <a:cs typeface="+mj-lt"/>
              </a:rPr>
              <a:t>suunda</a:t>
            </a:r>
            <a:r>
              <a:rPr lang="en-GB" sz="3600" dirty="0">
                <a:ea typeface="+mj-lt"/>
                <a:cs typeface="+mj-lt"/>
              </a:rPr>
              <a:t>.”</a:t>
            </a:r>
            <a:r>
              <a:rPr lang="en-GB" sz="3600" b="0" dirty="0">
                <a:ea typeface="+mj-lt"/>
                <a:cs typeface="+mj-lt"/>
              </a:rPr>
              <a:t> </a:t>
            </a:r>
            <a:endParaRPr lang="en-GB" sz="3600" b="0" i="1" dirty="0">
              <a:ea typeface="Calibri"/>
              <a:cs typeface="Calibri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D19841-4C82-EA8F-B249-9B4C725EF9F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algn="r"/>
            <a:r>
              <a:rPr lang="en-GB" i="1" err="1">
                <a:solidFill>
                  <a:srgbClr val="E33585"/>
                </a:solidFill>
                <a:ea typeface="Calibri"/>
                <a:cs typeface="Calibri"/>
              </a:rPr>
              <a:t>Hiina</a:t>
            </a:r>
            <a:r>
              <a:rPr lang="en-GB" i="1">
                <a:solidFill>
                  <a:srgbClr val="E33585"/>
                </a:solidFill>
                <a:ea typeface="Calibri"/>
                <a:cs typeface="Calibri"/>
              </a:rPr>
              <a:t> </a:t>
            </a:r>
            <a:r>
              <a:rPr lang="en-GB" i="1" err="1">
                <a:solidFill>
                  <a:srgbClr val="E33585"/>
                </a:solidFill>
                <a:ea typeface="Calibri"/>
                <a:cs typeface="Calibri"/>
              </a:rPr>
              <a:t>vanasõna</a:t>
            </a:r>
            <a:endParaRPr lang="en-US">
              <a:ea typeface="Calibri" panose="020F0502020204030204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701946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442A1-F106-4A0D-9F35-FEE2F619E5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Kutseharidusreform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B15D21-D9C0-4433-ADAA-6B6CC4CF42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64042"/>
            <a:ext cx="10515600" cy="370186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t-EE" dirty="0">
                <a:ea typeface="Calibri"/>
                <a:cs typeface="Calibri"/>
              </a:rPr>
              <a:t>Kutsehariduse reformi peamine eesmärk on muuta kutsekeskharidus ehk </a:t>
            </a:r>
            <a:r>
              <a:rPr lang="et-EE" b="1" dirty="0">
                <a:ea typeface="Calibri"/>
                <a:cs typeface="Calibri"/>
              </a:rPr>
              <a:t>rakenduslik keskharidus </a:t>
            </a:r>
            <a:r>
              <a:rPr lang="et-EE" dirty="0">
                <a:ea typeface="Calibri"/>
                <a:cs typeface="Calibri"/>
              </a:rPr>
              <a:t>võrdväärseks ja atraktiivseks alternatiiviks gümnaasiumile, mis võimaldab jätkata õpinguid kõrghariduses ja leida edukalt rakendust ka tööturul;</a:t>
            </a:r>
          </a:p>
          <a:p>
            <a:r>
              <a:rPr lang="et-EE" dirty="0">
                <a:ea typeface="Calibri"/>
                <a:cs typeface="Calibri"/>
              </a:rPr>
              <a:t>Aastal 2035 võiks valida rakendusliku keskhariduse vähemalt 40% põhikoolilõpetajatest. See tooks igal aastal tööjõuturule juurde kaasaegsete oskustega spetsialiste, kes annaksid panuse riigi majanduse arengusse ja tootlikkuse kasvu.</a:t>
            </a:r>
          </a:p>
        </p:txBody>
      </p:sp>
    </p:spTree>
    <p:extLst>
      <p:ext uri="{BB962C8B-B14F-4D97-AF65-F5344CB8AC3E}">
        <p14:creationId xmlns:p14="http://schemas.microsoft.com/office/powerpoint/2010/main" val="3008318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C38D7-1D51-9FF1-8EAC-D811D6ACA7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77688"/>
            <a:ext cx="10515600" cy="1365512"/>
          </a:xfrm>
        </p:spPr>
        <p:txBody>
          <a:bodyPr>
            <a:normAutofit/>
          </a:bodyPr>
          <a:lstStyle/>
          <a:p>
            <a:r>
              <a:rPr kumimoji="0" lang="et-EE" sz="4400" b="1" i="0" u="none" strike="noStrike" kern="1200" cap="none" spc="0" normalizeH="0" baseline="0" noProof="0" dirty="0">
                <a:ln>
                  <a:noFill/>
                </a:ln>
                <a:solidFill>
                  <a:srgbClr val="E33585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Reformi raames elluviidavad tegevused </a:t>
            </a:r>
            <a:endParaRPr lang="et-E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468E86-B76A-9B83-CE2A-7114565CFD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60320"/>
            <a:ext cx="10515600" cy="3605590"/>
          </a:xfrm>
        </p:spPr>
        <p:txBody>
          <a:bodyPr/>
          <a:lstStyle/>
          <a:p>
            <a:r>
              <a:rPr lang="et-EE" dirty="0"/>
              <a:t>Õppimiskohustus hakkab kehtima alates 1. septembrist 2025/2026 õppeaastal. Edasiõppimise kohustus on õpilastel alates 2026/2027 õppeaastast.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t-E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Kutseõppe õppekavad seotakse OSKA tööjõuvajaduse prognoosidega, et viia tasakaalu tööjõuvajadus põhikutsealadel ja kutseõppe koolituspakkumine. 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499818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8C903-4FB5-8CBF-1BA4-97F4F413DD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77689"/>
            <a:ext cx="10515600" cy="112784"/>
          </a:xfrm>
        </p:spPr>
        <p:txBody>
          <a:bodyPr>
            <a:normAutofit fontScale="90000"/>
          </a:bodyPr>
          <a:lstStyle/>
          <a:p>
            <a:endParaRPr lang="et-E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4ADAA7-37E1-15BA-2563-B72BC28BC0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0473"/>
            <a:ext cx="10515600" cy="4910326"/>
          </a:xfrm>
        </p:spPr>
        <p:txBody>
          <a:bodyPr>
            <a:normAutofit/>
          </a:bodyPr>
          <a:lstStyle/>
          <a:p>
            <a:endParaRPr lang="et-EE" dirty="0"/>
          </a:p>
          <a:p>
            <a:r>
              <a:rPr lang="et-EE" dirty="0"/>
              <a:t>Töötatakse välja tasulise kutseõppe regulatsioon täiskasvanud õpilastele, mille kohaselt tekib täiskasvanutel õpilastel õppekulude hüvitamise kohustus;</a:t>
            </a:r>
          </a:p>
          <a:p>
            <a:pPr lvl="1">
              <a:spcBef>
                <a:spcPts val="1000"/>
              </a:spcBef>
              <a:defRPr/>
            </a:pP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Segoe UI"/>
              </a:rPr>
              <a:t>alates 2025.a </a:t>
            </a:r>
            <a:r>
              <a:rPr kumimoji="0" lang="en-GB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Segoe UI"/>
              </a:rPr>
              <a:t>sügisest</a:t>
            </a: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Segoe UI"/>
              </a:rPr>
              <a:t> </a:t>
            </a:r>
            <a:r>
              <a:rPr kumimoji="0" lang="en-GB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Segoe UI"/>
              </a:rPr>
              <a:t>muutuvad</a:t>
            </a: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Segoe UI"/>
              </a:rPr>
              <a:t> </a:t>
            </a:r>
            <a:r>
              <a:rPr kumimoji="0" lang="en-GB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Segoe UI"/>
              </a:rPr>
              <a:t>reeglid</a:t>
            </a: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Segoe UI"/>
              </a:rPr>
              <a:t>, </a:t>
            </a:r>
            <a:r>
              <a:rPr kumimoji="0" lang="en-GB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Segoe UI"/>
              </a:rPr>
              <a:t>mille</a:t>
            </a: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Segoe UI"/>
              </a:rPr>
              <a:t> </a:t>
            </a:r>
            <a:r>
              <a:rPr kumimoji="0" lang="en-GB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Segoe UI"/>
              </a:rPr>
              <a:t>alusel</a:t>
            </a: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Segoe UI"/>
              </a:rPr>
              <a:t> </a:t>
            </a:r>
            <a:r>
              <a:rPr kumimoji="0" lang="en-GB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Segoe UI"/>
              </a:rPr>
              <a:t>saab</a:t>
            </a: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Segoe UI"/>
              </a:rPr>
              <a:t> </a:t>
            </a:r>
            <a:r>
              <a:rPr kumimoji="0" lang="en-GB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Segoe UI"/>
              </a:rPr>
              <a:t>tasuta</a:t>
            </a: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Segoe UI"/>
              </a:rPr>
              <a:t> </a:t>
            </a:r>
            <a:r>
              <a:rPr kumimoji="0" lang="en-GB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Segoe UI"/>
              </a:rPr>
              <a:t>kutseõpet</a:t>
            </a: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Segoe UI"/>
              </a:rPr>
              <a:t> </a:t>
            </a:r>
            <a:r>
              <a:rPr kumimoji="0" lang="en-GB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Segoe UI"/>
              </a:rPr>
              <a:t>pakkuda</a:t>
            </a: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Segoe UI"/>
              </a:rPr>
              <a:t> </a:t>
            </a:r>
          </a:p>
          <a:p>
            <a:pPr lvl="1">
              <a:spcBef>
                <a:spcPts val="1000"/>
              </a:spcBef>
              <a:defRPr/>
            </a:pPr>
            <a:r>
              <a:rPr kumimoji="0" lang="en-GB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Segoe UI"/>
              </a:rPr>
              <a:t>õppijad</a:t>
            </a: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Segoe UI"/>
              </a:rPr>
              <a:t>, </a:t>
            </a:r>
            <a:r>
              <a:rPr kumimoji="0" lang="en-GB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Segoe UI"/>
              </a:rPr>
              <a:t>kes</a:t>
            </a: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Segoe UI"/>
              </a:rPr>
              <a:t> on </a:t>
            </a:r>
            <a:r>
              <a:rPr kumimoji="0" lang="en-GB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Segoe UI"/>
              </a:rPr>
              <a:t>vanemad</a:t>
            </a: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Segoe UI"/>
              </a:rPr>
              <a:t> </a:t>
            </a:r>
            <a:r>
              <a:rPr kumimoji="0" lang="en-GB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Segoe UI"/>
              </a:rPr>
              <a:t>kui</a:t>
            </a: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Segoe UI"/>
              </a:rPr>
              <a:t> 26 a </a:t>
            </a:r>
            <a:r>
              <a:rPr kumimoji="0" lang="en-GB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Segoe UI"/>
              </a:rPr>
              <a:t>ja</a:t>
            </a: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Segoe UI"/>
              </a:rPr>
              <a:t> on </a:t>
            </a:r>
            <a:r>
              <a:rPr kumimoji="0" lang="en-GB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Segoe UI"/>
              </a:rPr>
              <a:t>hiljuti</a:t>
            </a: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Segoe UI"/>
              </a:rPr>
              <a:t> </a:t>
            </a:r>
            <a:r>
              <a:rPr kumimoji="0" lang="en-GB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Segoe UI"/>
              </a:rPr>
              <a:t>lõpetanud</a:t>
            </a: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Segoe UI"/>
              </a:rPr>
              <a:t> </a:t>
            </a:r>
            <a:r>
              <a:rPr kumimoji="0" lang="en-GB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Segoe UI"/>
              </a:rPr>
              <a:t>tasuta</a:t>
            </a: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Segoe UI"/>
              </a:rPr>
              <a:t> </a:t>
            </a:r>
            <a:r>
              <a:rPr kumimoji="0" lang="en-GB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Segoe UI"/>
              </a:rPr>
              <a:t>kutse</a:t>
            </a: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Segoe UI"/>
              </a:rPr>
              <a:t>- </a:t>
            </a:r>
            <a:r>
              <a:rPr kumimoji="0" lang="en-GB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Segoe UI"/>
              </a:rPr>
              <a:t>või</a:t>
            </a: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Segoe UI"/>
              </a:rPr>
              <a:t> </a:t>
            </a:r>
            <a:r>
              <a:rPr kumimoji="0" lang="en-GB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Segoe UI"/>
              </a:rPr>
              <a:t>kõrghariduse</a:t>
            </a: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Segoe UI"/>
              </a:rPr>
              <a:t>, </a:t>
            </a:r>
            <a:r>
              <a:rPr kumimoji="0" lang="en-GB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Segoe UI"/>
              </a:rPr>
              <a:t>ei</a:t>
            </a: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Segoe UI"/>
              </a:rPr>
              <a:t> </a:t>
            </a:r>
            <a:r>
              <a:rPr kumimoji="0" lang="en-GB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Segoe UI"/>
              </a:rPr>
              <a:t>saa</a:t>
            </a: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Segoe UI"/>
              </a:rPr>
              <a:t> </a:t>
            </a:r>
            <a:r>
              <a:rPr kumimoji="0" lang="en-GB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Segoe UI"/>
              </a:rPr>
              <a:t>kohe</a:t>
            </a: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Segoe UI"/>
              </a:rPr>
              <a:t> </a:t>
            </a:r>
            <a:r>
              <a:rPr kumimoji="0" lang="en-GB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Segoe UI"/>
              </a:rPr>
              <a:t>uuesti</a:t>
            </a: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Segoe UI"/>
              </a:rPr>
              <a:t> </a:t>
            </a:r>
            <a:r>
              <a:rPr kumimoji="0" lang="en-GB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Segoe UI"/>
              </a:rPr>
              <a:t>tasuta</a:t>
            </a: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Segoe UI"/>
              </a:rPr>
              <a:t> </a:t>
            </a:r>
            <a:r>
              <a:rPr kumimoji="0" lang="en-GB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Segoe UI"/>
              </a:rPr>
              <a:t>kutseõppesse</a:t>
            </a: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Segoe UI"/>
              </a:rPr>
              <a:t> </a:t>
            </a:r>
            <a:r>
              <a:rPr kumimoji="0" lang="en-GB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Segoe UI"/>
              </a:rPr>
              <a:t>siseneda</a:t>
            </a: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Segoe UI"/>
              </a:rPr>
              <a:t> (</a:t>
            </a:r>
            <a:r>
              <a:rPr kumimoji="0" lang="en-GB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Segoe UI"/>
              </a:rPr>
              <a:t>vastavalt</a:t>
            </a: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Segoe UI"/>
              </a:rPr>
              <a:t> </a:t>
            </a:r>
            <a:r>
              <a:rPr kumimoji="0" lang="en-GB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Segoe UI"/>
              </a:rPr>
              <a:t>viimase</a:t>
            </a: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Segoe UI"/>
              </a:rPr>
              <a:t> 5a </a:t>
            </a:r>
            <a:r>
              <a:rPr kumimoji="0" lang="en-GB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Segoe UI"/>
              </a:rPr>
              <a:t>ja</a:t>
            </a: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Segoe UI"/>
              </a:rPr>
              <a:t> 10a </a:t>
            </a:r>
            <a:r>
              <a:rPr kumimoji="0" lang="en-GB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Segoe UI"/>
              </a:rPr>
              <a:t>jooksul</a:t>
            </a: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Segoe UI"/>
              </a:rPr>
              <a:t>)</a:t>
            </a:r>
            <a:endParaRPr kumimoji="0" lang="en-GB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  <a:p>
            <a:pPr lvl="1">
              <a:spcBef>
                <a:spcPts val="1000"/>
              </a:spcBef>
              <a:defRPr/>
            </a:pPr>
            <a:r>
              <a:rPr kumimoji="0" lang="en-GB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Segoe UI"/>
              </a:rPr>
              <a:t>võõrkeelsed</a:t>
            </a: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Segoe UI"/>
              </a:rPr>
              <a:t> </a:t>
            </a:r>
            <a:r>
              <a:rPr kumimoji="0" lang="en-GB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Segoe UI"/>
              </a:rPr>
              <a:t>õppekavad</a:t>
            </a: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Segoe UI"/>
              </a:rPr>
              <a:t> </a:t>
            </a:r>
            <a:r>
              <a:rPr kumimoji="0" lang="en-GB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Segoe UI"/>
              </a:rPr>
              <a:t>muutuvad</a:t>
            </a: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Segoe UI"/>
              </a:rPr>
              <a:t> </a:t>
            </a:r>
            <a:r>
              <a:rPr kumimoji="0" lang="en-GB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Segoe UI"/>
              </a:rPr>
              <a:t>tasuliseks</a:t>
            </a: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Segoe UI"/>
              </a:rPr>
              <a:t> </a:t>
            </a:r>
            <a:endParaRPr lang="et-EE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891441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000D3D-C1B9-DA54-E013-F9B92C396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50257"/>
            <a:ext cx="10515600" cy="259088"/>
          </a:xfrm>
        </p:spPr>
        <p:txBody>
          <a:bodyPr>
            <a:normAutofit fontScale="90000"/>
          </a:bodyPr>
          <a:lstStyle/>
          <a:p>
            <a:endParaRPr lang="et-E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C4A361-0B38-4962-F280-176AAF3A21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6192"/>
            <a:ext cx="10515600" cy="4629717"/>
          </a:xfrm>
        </p:spPr>
        <p:txBody>
          <a:bodyPr>
            <a:normAutofit lnSpcReduction="10000"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t-EE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Kutseõppeasutuste koolivõrgu korrastamine ja hariduskeskuste moodustamine;</a:t>
            </a: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Segoe UI"/>
              </a:rPr>
              <a:t> </a:t>
            </a:r>
            <a:endParaRPr kumimoji="0" lang="et-EE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Segoe UI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Segoe UI"/>
              </a:rPr>
              <a:t>alates 2026a. </a:t>
            </a:r>
            <a:r>
              <a:rPr kumimoji="0" lang="en-GB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Segoe UI"/>
              </a:rPr>
              <a:t>sügisest</a:t>
            </a: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Segoe UI"/>
              </a:rPr>
              <a:t> </a:t>
            </a:r>
            <a:r>
              <a:rPr kumimoji="0" lang="en-GB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Segoe UI"/>
              </a:rPr>
              <a:t>ühendatakse</a:t>
            </a: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Segoe UI"/>
              </a:rPr>
              <a:t> </a:t>
            </a:r>
            <a:r>
              <a:rPr kumimoji="0" lang="en-GB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Segoe UI"/>
              </a:rPr>
              <a:t>Tallinna</a:t>
            </a: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Segoe UI"/>
              </a:rPr>
              <a:t> </a:t>
            </a:r>
            <a:r>
              <a:rPr kumimoji="0" lang="en-GB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Segoe UI"/>
              </a:rPr>
              <a:t>Majanduskool</a:t>
            </a: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Segoe UI"/>
              </a:rPr>
              <a:t> </a:t>
            </a:r>
            <a:r>
              <a:rPr kumimoji="0" lang="en-GB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Segoe UI"/>
              </a:rPr>
              <a:t>ja</a:t>
            </a: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Segoe UI"/>
              </a:rPr>
              <a:t> </a:t>
            </a:r>
            <a:r>
              <a:rPr kumimoji="0" lang="en-GB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Segoe UI"/>
              </a:rPr>
              <a:t>Tallinna</a:t>
            </a: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Segoe UI"/>
              </a:rPr>
              <a:t> </a:t>
            </a:r>
            <a:r>
              <a:rPr kumimoji="0" lang="en-GB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Segoe UI"/>
              </a:rPr>
              <a:t>Teeninduskool</a:t>
            </a: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Segoe UI"/>
              </a:rPr>
              <a:t> </a:t>
            </a:r>
            <a:r>
              <a:rPr kumimoji="0" lang="en-GB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Segoe UI"/>
              </a:rPr>
              <a:t>ühiseks</a:t>
            </a: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Segoe UI"/>
              </a:rPr>
              <a:t> </a:t>
            </a:r>
            <a:r>
              <a:rPr kumimoji="0" lang="en-GB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Segoe UI"/>
              </a:rPr>
              <a:t>Tallinna</a:t>
            </a: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Segoe UI"/>
              </a:rPr>
              <a:t> </a:t>
            </a:r>
            <a:r>
              <a:rPr kumimoji="0" lang="en-GB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Segoe UI"/>
              </a:rPr>
              <a:t>teenindus</a:t>
            </a: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Segoe UI"/>
              </a:rPr>
              <a:t>- </a:t>
            </a:r>
            <a:r>
              <a:rPr kumimoji="0" lang="en-GB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Segoe UI"/>
              </a:rPr>
              <a:t>ja</a:t>
            </a: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Segoe UI"/>
              </a:rPr>
              <a:t> </a:t>
            </a:r>
            <a:r>
              <a:rPr kumimoji="0" lang="en-GB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Segoe UI"/>
              </a:rPr>
              <a:t>ärivaldkonna</a:t>
            </a: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Segoe UI"/>
              </a:rPr>
              <a:t> </a:t>
            </a:r>
            <a:r>
              <a:rPr kumimoji="0" lang="en-GB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Segoe UI"/>
              </a:rPr>
              <a:t>rakenduslikuks</a:t>
            </a: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Segoe UI"/>
              </a:rPr>
              <a:t> </a:t>
            </a:r>
            <a:r>
              <a:rPr kumimoji="0" lang="en-GB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Segoe UI"/>
              </a:rPr>
              <a:t>kolledžiks</a:t>
            </a:r>
            <a:endParaRPr kumimoji="0" lang="en-GB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Segoe UI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Lasnamäe</a:t>
            </a:r>
            <a:r>
              <a:rPr kumimoji="0" lang="fi-FI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fi-FI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Mehaanikakool</a:t>
            </a:r>
            <a:r>
              <a:rPr kumimoji="0" lang="fi-FI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</a:t>
            </a:r>
            <a:r>
              <a:rPr kumimoji="0" lang="fi-FI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Polütehnikum</a:t>
            </a:r>
            <a:r>
              <a:rPr kumimoji="0" lang="fi-FI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</a:t>
            </a:r>
            <a:r>
              <a:rPr kumimoji="0" lang="et-EE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Tallinna</a:t>
            </a:r>
            <a:r>
              <a:rPr kumimoji="0" lang="fi-FI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Tööstushariduskeskus</a:t>
            </a:r>
            <a:r>
              <a:rPr kumimoji="0" lang="fi-FI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ja </a:t>
            </a:r>
            <a:r>
              <a:rPr kumimoji="0" lang="fi-FI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Ehituskool</a:t>
            </a:r>
            <a:r>
              <a:rPr kumimoji="0" lang="et-EE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ühendatakse </a:t>
            </a:r>
            <a:r>
              <a:rPr kumimoji="0" lang="fi-FI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Tallinna IT-, </a:t>
            </a:r>
            <a:r>
              <a:rPr kumimoji="0" lang="fi-FI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energeetika</a:t>
            </a:r>
            <a:r>
              <a:rPr kumimoji="0" lang="fi-FI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-, </a:t>
            </a:r>
            <a:r>
              <a:rPr kumimoji="0" lang="fi-FI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tehnoloogia</a:t>
            </a:r>
            <a:r>
              <a:rPr kumimoji="0" lang="fi-FI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 ja </a:t>
            </a:r>
            <a:r>
              <a:rPr kumimoji="0" lang="fi-FI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ehitusvaldkonna</a:t>
            </a:r>
            <a:r>
              <a:rPr kumimoji="0" lang="fi-FI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fi-FI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rakendusliku</a:t>
            </a:r>
            <a:r>
              <a:rPr kumimoji="0" lang="et-EE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ks</a:t>
            </a:r>
            <a:r>
              <a:rPr kumimoji="0" lang="fi-FI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fi-FI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kolledži</a:t>
            </a:r>
            <a:r>
              <a:rPr kumimoji="0" lang="et-EE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ks</a:t>
            </a:r>
            <a:r>
              <a:rPr kumimoji="0" lang="fi-FI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(Tallinna IT ja </a:t>
            </a:r>
            <a:r>
              <a:rPr kumimoji="0" lang="fi-FI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Tehnoloogiakolledž</a:t>
            </a:r>
            <a:r>
              <a:rPr kumimoji="0" lang="fi-FI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  <a:endParaRPr kumimoji="0" lang="et-EE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t-E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t-EE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Rakenduslikud kutsekeskhariduse õppekavad (4-aastased ÕK);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t-EE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Laiapõhjalised, valdkondlikud, mitmed suuna ja spetsialiseerumisvalikud</a:t>
            </a:r>
          </a:p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t-E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t-EE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Segoe UI"/>
              </a:rPr>
              <a:t>Eestikeelsele õppele üleminek.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t-EE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1206138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BA207-8B49-40D6-DC9F-B3AFD21FF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err="1">
                <a:ea typeface="Calibri"/>
                <a:cs typeface="Calibri"/>
              </a:rPr>
              <a:t>Rakendusliku</a:t>
            </a:r>
            <a:r>
              <a:rPr lang="en-GB" sz="4800">
                <a:ea typeface="Calibri"/>
                <a:cs typeface="Calibri"/>
              </a:rPr>
              <a:t> </a:t>
            </a:r>
            <a:r>
              <a:rPr lang="en-GB" sz="4800" err="1">
                <a:ea typeface="Calibri"/>
                <a:cs typeface="Calibri"/>
              </a:rPr>
              <a:t>keskhariduse</a:t>
            </a:r>
            <a:r>
              <a:rPr lang="en-GB" sz="4800">
                <a:ea typeface="Calibri"/>
                <a:cs typeface="Calibri"/>
              </a:rPr>
              <a:t> </a:t>
            </a:r>
            <a:r>
              <a:rPr lang="en-GB" sz="4800" err="1">
                <a:ea typeface="Calibri"/>
                <a:cs typeface="Calibri"/>
              </a:rPr>
              <a:t>õppekava</a:t>
            </a:r>
            <a:r>
              <a:rPr lang="en-GB" sz="4800">
                <a:ea typeface="Calibri"/>
                <a:cs typeface="Calibri"/>
              </a:rPr>
              <a:t> - Ilu- </a:t>
            </a:r>
            <a:r>
              <a:rPr lang="en-GB" sz="4800" err="1">
                <a:ea typeface="Calibri"/>
                <a:cs typeface="Calibri"/>
              </a:rPr>
              <a:t>ja</a:t>
            </a:r>
            <a:r>
              <a:rPr lang="en-GB" sz="4800">
                <a:ea typeface="Calibri"/>
                <a:cs typeface="Calibri"/>
              </a:rPr>
              <a:t> </a:t>
            </a:r>
            <a:r>
              <a:rPr lang="en-GB" sz="4800" err="1">
                <a:ea typeface="Calibri"/>
                <a:cs typeface="Calibri"/>
              </a:rPr>
              <a:t>heaoluteenused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852CBD-781B-76F0-4025-DA5D203DDFE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15893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8356F-5C8C-F7F1-7EE4-E91EACA7C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50977"/>
            <a:ext cx="10515600" cy="1389888"/>
          </a:xfrm>
        </p:spPr>
        <p:txBody>
          <a:bodyPr/>
          <a:lstStyle/>
          <a:p>
            <a:r>
              <a:rPr lang="et-EE" dirty="0"/>
              <a:t>Rakenduslik keskharidus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1A8AB2-CA20-A4F0-7014-B0E653E385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8840"/>
            <a:ext cx="10515600" cy="4425696"/>
          </a:xfrm>
        </p:spPr>
        <p:txBody>
          <a:bodyPr>
            <a:normAutofit/>
          </a:bodyPr>
          <a:lstStyle/>
          <a:p>
            <a:r>
              <a:rPr lang="et-EE" dirty="0"/>
              <a:t>Sisenetakse valdkondlikule õppekavale ja „küpsetakse“ õige eriala valikuni;</a:t>
            </a:r>
          </a:p>
          <a:p>
            <a:r>
              <a:rPr lang="et-EE" dirty="0"/>
              <a:t>Üldharidusõpingute õpiväljundid on võrreldavad üldkeskhariduse õpiväljunditega – väärikalt riigieksamitele;</a:t>
            </a:r>
          </a:p>
          <a:p>
            <a:r>
              <a:rPr lang="et-EE" dirty="0"/>
              <a:t>Kõikidele õppekavadele lisandub sissejuhatav osa esimesel poolaastal, mis võimaldab õppijal areneda elukestvaks õppeks ja ühiskondlikus elus hakkamasaamiseks vajalikke pädevusi ja oskusi, mis toetavad teda edasisel elu- ja õpiteel. 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5934341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8427C8DF-C3FB-E057-8A2A-DB2FED3093E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56" y="-2608"/>
            <a:ext cx="12188554" cy="6862246"/>
          </a:xfrm>
        </p:spPr>
      </p:pic>
    </p:spTree>
    <p:extLst>
      <p:ext uri="{BB962C8B-B14F-4D97-AF65-F5344CB8AC3E}">
        <p14:creationId xmlns:p14="http://schemas.microsoft.com/office/powerpoint/2010/main" val="24520683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</TotalTime>
  <Words>581</Words>
  <Application>Microsoft Office PowerPoint</Application>
  <PresentationFormat>Widescreen</PresentationFormat>
  <Paragraphs>81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Calibri</vt:lpstr>
      <vt:lpstr>Office Theme</vt:lpstr>
      <vt:lpstr>Spaa infoseminar 14.05.2025</vt:lpstr>
      <vt:lpstr>„Kui tuul muutub, ei ehita tark inimene seina, vaid seab purjed õigesse suunda.” </vt:lpstr>
      <vt:lpstr>Kutseharidusreform</vt:lpstr>
      <vt:lpstr>Reformi raames elluviidavad tegevused </vt:lpstr>
      <vt:lpstr>PowerPoint Presentation</vt:lpstr>
      <vt:lpstr>PowerPoint Presentation</vt:lpstr>
      <vt:lpstr>Rakendusliku keskhariduse õppekava - Ilu- ja heaoluteenused</vt:lpstr>
      <vt:lpstr>Rakenduslik keskharidus</vt:lpstr>
      <vt:lpstr>PowerPoint Presentation</vt:lpstr>
      <vt:lpstr>Sissejuhatav osa, kooliülesed moodulid 30 EKAPit </vt:lpstr>
      <vt:lpstr>Oskused eluks ja tööks 15 EKAPit </vt:lpstr>
      <vt:lpstr>Mooduli rakendamine</vt:lpstr>
      <vt:lpstr>Uue õppekava võrdlus varasemaga</vt:lpstr>
      <vt:lpstr>Uued piloteeritavad õppekavad 2025/2026 õppeaastal</vt:lpstr>
      <vt:lpstr>PowerPoint Presentation</vt:lpstr>
      <vt:lpstr>Turismiteenused 4-aastane ÕK</vt:lpstr>
      <vt:lpstr>Turismiteenused 4-aastane ÕK</vt:lpstr>
      <vt:lpstr>Tänan kuulamast!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Slaidiesitluse pealkiri</dc:title>
  <dc:creator>Katrin Uurman</dc:creator>
  <cp:lastModifiedBy>Aire Toffer</cp:lastModifiedBy>
  <cp:revision>24</cp:revision>
  <dcterms:created xsi:type="dcterms:W3CDTF">2025-02-11T07:43:13Z</dcterms:created>
  <dcterms:modified xsi:type="dcterms:W3CDTF">2025-05-14T09:58:45Z</dcterms:modified>
</cp:coreProperties>
</file>